
<file path=[Content_Types].xml><?xml version="1.0" encoding="utf-8"?>
<Types xmlns="http://schemas.openxmlformats.org/package/2006/content-types">
  <Default Extension="gif" ContentType="image/gif"/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76" r:id="rId5"/>
    <p:sldId id="260" r:id="rId6"/>
    <p:sldId id="261" r:id="rId7"/>
    <p:sldId id="274" r:id="rId8"/>
    <p:sldId id="262" r:id="rId9"/>
    <p:sldId id="263" r:id="rId10"/>
    <p:sldId id="264" r:id="rId11"/>
    <p:sldId id="280" r:id="rId12"/>
    <p:sldId id="278" r:id="rId13"/>
    <p:sldId id="277" r:id="rId14"/>
    <p:sldId id="281" r:id="rId15"/>
    <p:sldId id="282" r:id="rId16"/>
    <p:sldId id="283" r:id="rId17"/>
    <p:sldId id="279" r:id="rId18"/>
    <p:sldId id="284" r:id="rId19"/>
    <p:sldId id="285" r:id="rId20"/>
    <p:sldId id="268" r:id="rId21"/>
    <p:sldId id="269" r:id="rId22"/>
    <p:sldId id="270" r:id="rId23"/>
    <p:sldId id="271" r:id="rId24"/>
    <p:sldId id="267" r:id="rId25"/>
    <p:sldId id="293" r:id="rId26"/>
    <p:sldId id="288" r:id="rId27"/>
    <p:sldId id="289" r:id="rId28"/>
    <p:sldId id="272" r:id="rId29"/>
    <p:sldId id="28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726"/>
  </p:normalViewPr>
  <p:slideViewPr>
    <p:cSldViewPr snapToGrid="0">
      <p:cViewPr varScale="1">
        <p:scale>
          <a:sx n="120" d="100"/>
          <a:sy n="120" d="100"/>
        </p:scale>
        <p:origin x="1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A9598-384D-764E-B858-5B93B8CBD72D}" type="datetimeFigureOut">
              <a:rPr lang="en-US" smtClean="0"/>
              <a:t>8/27/24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EC4F6-10A3-2446-A06D-55EFB7AEE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9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EC4F6-10A3-2446-A06D-55EFB7AEEBF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86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EC4F6-10A3-2446-A06D-55EFB7AEEBF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57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A67B1-DCAC-28B6-EA0E-897E75E5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C1579-688B-7C72-7E21-65A0EA709F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67810-69E7-7940-5619-688C346A0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455B-406A-8442-8CE5-1735AC10E5D2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460AF-0E1B-8B6A-5317-86B3EEE0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5EC2-B058-8EA6-64AA-5487454C9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83B3-54AD-4645-9E77-FBCA058F4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27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AEAA8-4A92-3C5B-6DDF-517958C22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345A8B-C8BF-E38F-138B-C6BBEF895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DF1F1-8783-24F6-F2B1-BD822A7E4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455B-406A-8442-8CE5-1735AC10E5D2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8AE51-3734-A4FF-8F9D-970EAFCBA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2AC8A-8182-D91A-D3E3-D1644ADEB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83B3-54AD-4645-9E77-FBCA058F4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14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7ADEB6-D31D-0DE4-61E2-3C1DC60336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D3EC35-D308-F01F-13D3-CCC67586F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30B61-2DB3-D8CC-3DFA-FF9AF5C59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455B-406A-8442-8CE5-1735AC10E5D2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6855A-6B33-80D0-2536-D3548AEFD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BDF33-B1B4-437B-7C51-F9F69538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83B3-54AD-4645-9E77-FBCA058F4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1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3A601-BF2F-0F52-C870-3D1EF2BD1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659EF-F7D5-1378-FE04-102D1566B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D2F52-24C6-58D2-5BE7-8250F0CD8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455B-406A-8442-8CE5-1735AC10E5D2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2672C-ED3D-395B-0B1D-6BEE13C6B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C05E0-84FC-D0C8-C130-3586DBDD6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83B3-54AD-4645-9E77-FBCA058F4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8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E66CB-1A57-A9E6-D24A-C2E9DBA67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1B78D-1EEE-6B77-EC74-0115BBE93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5F6EE-BE00-8B00-6741-01580228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455B-406A-8442-8CE5-1735AC10E5D2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93539-4666-5A82-576F-0EA1DBF5C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CA41E-6AB7-24CC-6277-148E722C6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83B3-54AD-4645-9E77-FBCA058F4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01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5B13F-5DE5-127A-640F-4C2E5ACAD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2710B-7862-2CBF-3F31-8AD57B59CF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85214-852C-46C9-A306-8CE825F08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2E424-2602-F12B-B4BF-15DF70D5B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455B-406A-8442-8CE5-1735AC10E5D2}" type="datetimeFigureOut">
              <a:rPr lang="en-US" smtClean="0"/>
              <a:t>8/27/24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48C878-7EA6-4925-DB5C-E0E925526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09819-26CE-3F3C-C39D-710EE7D25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83B3-54AD-4645-9E77-FBCA058F4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3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5B5CD-3893-1352-A436-233E7554A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45A5F-86DF-C95C-2E0E-C7DBE6D34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90D5B-4545-C8A5-5CFE-8A1DB75AF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738EA5-5CAF-4D1B-A4B7-59190B5B01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4B4C74-33B2-6495-9DDF-CAE5D253DF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171BC-6549-7E1B-8633-1778A7D0E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455B-406A-8442-8CE5-1735AC10E5D2}" type="datetimeFigureOut">
              <a:rPr lang="en-US" smtClean="0"/>
              <a:t>8/27/24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C1868D-1D96-2D6B-F478-8C32A815A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E0ADCA-DDC3-3B28-C7BD-5F7EC429A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83B3-54AD-4645-9E77-FBCA058F4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00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EB705-698F-E8E7-5A07-DA719675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CEC80-DB5B-5156-752F-24DE7E083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455B-406A-8442-8CE5-1735AC10E5D2}" type="datetimeFigureOut">
              <a:rPr lang="en-US" smtClean="0"/>
              <a:t>8/27/24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79648-114B-6F79-1648-D7A75037F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F67DB0-4254-5D8C-7BDC-11B50B31D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83B3-54AD-4645-9E77-FBCA058F4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2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6CAB07-B9CF-959D-1B04-9D21CD9F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455B-406A-8442-8CE5-1735AC10E5D2}" type="datetimeFigureOut">
              <a:rPr lang="en-US" smtClean="0"/>
              <a:t>8/27/24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271C62-1C61-9510-DD9B-08EB1A5E6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E3AF6-01A7-5DD8-8EB8-CE2C8EB0B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83B3-54AD-4645-9E77-FBCA058F4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11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8071B-635F-7D43-7FA7-61D2AF0E8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5E18D-8AEF-63C6-8A3F-3FC8598AD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EF0DB-5315-5502-FAB1-05B987233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D0100-337D-D7EF-CFEC-74EE1084F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455B-406A-8442-8CE5-1735AC10E5D2}" type="datetimeFigureOut">
              <a:rPr lang="en-US" smtClean="0"/>
              <a:t>8/27/24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6AD7C-8B24-7175-E4D7-DEF7A9956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0DF86-C792-3830-EE23-A2B9618E1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83B3-54AD-4645-9E77-FBCA058F4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53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892A1-E411-F0AE-8F6F-5CBCB82A5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6F1270-0D49-4FCF-178B-B3EED44656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32E9C-F57E-C369-DA96-0A40256BB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41DF0-308E-8411-7615-7CCE07665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455B-406A-8442-8CE5-1735AC10E5D2}" type="datetimeFigureOut">
              <a:rPr lang="en-US" smtClean="0"/>
              <a:t>8/27/24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F7254-8161-2315-706B-486388BBB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96950-1A8D-C320-3DBF-B2A0D257B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83B3-54AD-4645-9E77-FBCA058F4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7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0D4DBF-B7FD-B91E-8EC2-2FE53A8F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1A27D-26DF-3801-018F-0B0545BA7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A0AD5-AB5C-0121-30FF-2987A25B6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5455B-406A-8442-8CE5-1735AC10E5D2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ABF2F-BA6B-8636-DCB8-FE72B0584D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3BAA9-8588-9526-62DA-2F587BDDD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D83B3-54AD-4645-9E77-FBCA058F4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17/06/relationships/model3d" Target="../media/model3d1.glb"/><Relationship Id="rId7" Type="http://schemas.microsoft.com/office/2017/06/relationships/model3d" Target="../media/model3d3.glb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17/06/relationships/model3d" Target="../media/model3d2.glb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17/06/relationships/model3d" Target="../media/model3d4.glb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jiaming-liang.github.io/OPTML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jiaming.liang@rochester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lzang@simon.rochester.ed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ABF2A-E4E6-257E-C8D4-D35A41226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457200"/>
            <a:ext cx="101346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DSCC/CSC 435 ECE 412 Optimization for Machine Learning</a:t>
            </a:r>
            <a:br>
              <a:rPr lang="en-US" dirty="0"/>
            </a:br>
            <a:r>
              <a:rPr lang="en-US" dirty="0"/>
              <a:t>Fall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5E28C7-E4C7-5A53-CCCC-25FA31F80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56038"/>
            <a:ext cx="9144000" cy="2544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Jiaming Liang</a:t>
            </a:r>
          </a:p>
          <a:p>
            <a:endParaRPr lang="en-US" dirty="0"/>
          </a:p>
          <a:p>
            <a:r>
              <a:rPr lang="en-US" dirty="0" err="1"/>
              <a:t>Goergen</a:t>
            </a:r>
            <a:r>
              <a:rPr lang="en-US" dirty="0"/>
              <a:t> Institute for Data Science/Department of Computer Science</a:t>
            </a:r>
          </a:p>
          <a:p>
            <a:r>
              <a:rPr lang="en-US" dirty="0"/>
              <a:t>University of Rochester</a:t>
            </a:r>
          </a:p>
          <a:p>
            <a:endParaRPr lang="en-US" dirty="0"/>
          </a:p>
          <a:p>
            <a:r>
              <a:rPr lang="en-US" dirty="0"/>
              <a:t>August 27, 2024</a:t>
            </a:r>
          </a:p>
        </p:txBody>
      </p:sp>
    </p:spTree>
    <p:extLst>
      <p:ext uri="{BB962C8B-B14F-4D97-AF65-F5344CB8AC3E}">
        <p14:creationId xmlns:p14="http://schemas.microsoft.com/office/powerpoint/2010/main" val="1933648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8DB9A-FF20-52D0-D4B5-54991A538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B8034-B9EC-1500-AD06-391497722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 in-depth exploration of a topic in modern optimization methods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 survey of a topic covered in class or choose your own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Implementation of algorithms applied on an interesting application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New ideas on research, bring your own research project + techniques from this course</a:t>
            </a:r>
          </a:p>
          <a:p>
            <a:r>
              <a:rPr lang="en-US" dirty="0"/>
              <a:t>Timeline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Short abstract, mid-October (not graded)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Proposal, </a:t>
            </a:r>
            <a:r>
              <a:rPr lang="en-US" b="1" dirty="0"/>
              <a:t>November 5</a:t>
            </a:r>
            <a:r>
              <a:rPr lang="en-US" dirty="0"/>
              <a:t>, 5%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Presentation, </a:t>
            </a:r>
            <a:r>
              <a:rPr lang="en-US" b="1" dirty="0"/>
              <a:t>December 5</a:t>
            </a:r>
            <a:r>
              <a:rPr lang="en-US" dirty="0"/>
              <a:t>, 10%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Report, </a:t>
            </a:r>
            <a:r>
              <a:rPr lang="en-US" b="1" dirty="0"/>
              <a:t>December 10</a:t>
            </a:r>
            <a:r>
              <a:rPr lang="en-US" dirty="0"/>
              <a:t>, 10% </a:t>
            </a:r>
          </a:p>
          <a:p>
            <a:r>
              <a:rPr lang="en-US" dirty="0"/>
              <a:t>Group of 1 or 2 members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99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6F7E1-2B8B-8D57-3EA4-D29BA06A2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0EC3C-D655-A929-B1C8-A0CD42BEC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Students are strongly encouraged to discuss homework problems with one another. However, each student must write up and turn in their own solutions, written in their own words/consisting of their own code. 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r>
              <a:rPr lang="en-US" dirty="0"/>
              <a:t>Late submission of homework will not be accepted in the absence of a prior agreement between the student and instructor.</a:t>
            </a:r>
          </a:p>
          <a:p>
            <a:endParaRPr lang="en-US" dirty="0"/>
          </a:p>
          <a:p>
            <a:r>
              <a:rPr lang="en-US" dirty="0"/>
              <a:t>Instructors, teaching assistants, and students should work together to ensure that our class is a welcoming, inclusive, respectful, and vibrant place for all of its members to share, learn, and grow. </a:t>
            </a:r>
          </a:p>
          <a:p>
            <a:endParaRPr lang="en-US" dirty="0"/>
          </a:p>
          <a:p>
            <a:r>
              <a:rPr lang="en-US" dirty="0"/>
              <a:t>I am glad to meet to discuss your specific situation or to help ensure you have the support you need.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86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2ABD3-1849-F2E1-59F9-C1B6811ED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Introduction to Optimization</a:t>
            </a:r>
          </a:p>
        </p:txBody>
      </p:sp>
    </p:spTree>
    <p:extLst>
      <p:ext uri="{BB962C8B-B14F-4D97-AF65-F5344CB8AC3E}">
        <p14:creationId xmlns:p14="http://schemas.microsoft.com/office/powerpoint/2010/main" val="3824444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DE635-9FBA-D11E-6E4A-5D6CEAABB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Program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AC0E70-7BEA-9D0A-3709-07CEB090AB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Optimization in general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: decision variable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: objective function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: feasible region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: constraints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≤0,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b="0" dirty="0"/>
                  <a:t>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AC0E70-7BEA-9D0A-3709-07CEB090AB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6611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08E8A-5B27-2B64-D6E5-E3B69A2C3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Feasible Region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6285A7-1F03-2755-C43A-6CA84E4D9B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/>
                  <a:t>, ball constraint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rgbClr val="FF0000"/>
                    </a:solidFill>
                  </a:rPr>
                  <a:t>Ridge regression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/>
                  <a:t>, sparsity constraint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rgbClr val="FF0000"/>
                    </a:solidFill>
                  </a:rPr>
                  <a:t>Lasso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/>
                  <a:t>, box constraint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rgbClr val="FF0000"/>
                    </a:solidFill>
                  </a:rPr>
                  <a:t>Imaging problem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polyhedron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rgbClr val="FF0000"/>
                    </a:solidFill>
                  </a:rPr>
                  <a:t>Linear programming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6285A7-1F03-2755-C43A-6CA84E4D9B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Light Gray Sphere">
                <a:extLst>
                  <a:ext uri="{FF2B5EF4-FFF2-40B4-BE49-F238E27FC236}">
                    <a16:creationId xmlns:a16="http://schemas.microsoft.com/office/drawing/2014/main" id="{18895BDF-6B69-0E3E-89F5-C3FF2ABA3B1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64434113"/>
                  </p:ext>
                </p:extLst>
              </p:nvPr>
            </p:nvGraphicFramePr>
            <p:xfrm>
              <a:off x="8239391" y="1690688"/>
              <a:ext cx="2970458" cy="2995847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970458" cy="2995847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-3641317" ay="1750311" az="-2457844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530620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Light Gray Sphere">
                <a:extLst>
                  <a:ext uri="{FF2B5EF4-FFF2-40B4-BE49-F238E27FC236}">
                    <a16:creationId xmlns:a16="http://schemas.microsoft.com/office/drawing/2014/main" id="{18895BDF-6B69-0E3E-89F5-C3FF2ABA3B1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39391" y="1690688"/>
                <a:ext cx="2970458" cy="2995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Light Gray Octahedron">
                <a:extLst>
                  <a:ext uri="{FF2B5EF4-FFF2-40B4-BE49-F238E27FC236}">
                    <a16:creationId xmlns:a16="http://schemas.microsoft.com/office/drawing/2014/main" id="{92F291AD-124C-0F59-3E37-936AEAE73F6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76888532"/>
                  </p:ext>
                </p:extLst>
              </p:nvPr>
            </p:nvGraphicFramePr>
            <p:xfrm>
              <a:off x="8365937" y="1705983"/>
              <a:ext cx="2843912" cy="2965255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843912" cy="2965255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005901" d="1000000"/>
                    <am3d:preTrans dx="0" dy="-18000000" dz="-37586"/>
                    <am3d:scale>
                      <am3d:sx n="1000000" d="1000000"/>
                      <am3d:sy n="1000000" d="1000000"/>
                      <am3d:sz n="1000000" d="1000000"/>
                    </am3d:scale>
                    <am3d:rot ax="-9119816" ay="-3515201" az="-1464655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528155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Light Gray Octahedron">
                <a:extLst>
                  <a:ext uri="{FF2B5EF4-FFF2-40B4-BE49-F238E27FC236}">
                    <a16:creationId xmlns:a16="http://schemas.microsoft.com/office/drawing/2014/main" id="{92F291AD-124C-0F59-3E37-936AEAE73F6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65937" y="1705983"/>
                <a:ext cx="2843912" cy="2965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9" name="3D Model 8" descr="Rhombohedra 1 White">
                <a:extLst>
                  <a:ext uri="{FF2B5EF4-FFF2-40B4-BE49-F238E27FC236}">
                    <a16:creationId xmlns:a16="http://schemas.microsoft.com/office/drawing/2014/main" id="{0BC71F10-777D-C95F-EB0A-36FBF93525E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54577885"/>
                  </p:ext>
                </p:extLst>
              </p:nvPr>
            </p:nvGraphicFramePr>
            <p:xfrm>
              <a:off x="8323450" y="1503098"/>
              <a:ext cx="2802337" cy="3182744"/>
            </p:xfrm>
            <a:graphic>
              <a:graphicData uri="http://schemas.microsoft.com/office/drawing/2017/model3d">
                <am3d:model3d r:embed="rId7">
                  <am3d:spPr>
                    <a:xfrm>
                      <a:off x="0" y="0"/>
                      <a:ext cx="2802337" cy="3182744"/>
                    </a:xfrm>
                    <a:prstGeom prst="rect">
                      <a:avLst/>
                    </a:prstGeom>
                  </am3d:spPr>
                  <am3d:camera>
                    <am3d:pos x="0" y="0" z="7527579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9438" d="1000000"/>
                    <am3d:preTrans dx="-4521" dy="-18000000" dz="-3"/>
                    <am3d:scale>
                      <am3d:sx n="1000000" d="1000000"/>
                      <am3d:sy n="1000000" d="1000000"/>
                      <am3d:sz n="1000000" d="1000000"/>
                    </am3d:scale>
                    <am3d:rot ax="-5614272" ay="-3896907" az="5636443"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531302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9" name="3D Model 8" descr="Rhombohedra 1 White">
                <a:extLst>
                  <a:ext uri="{FF2B5EF4-FFF2-40B4-BE49-F238E27FC236}">
                    <a16:creationId xmlns:a16="http://schemas.microsoft.com/office/drawing/2014/main" id="{0BC71F10-777D-C95F-EB0A-36FBF93525E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23450" y="1503098"/>
                <a:ext cx="2802337" cy="3182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1" name="3D Model 10" descr="Dodecahedron White">
                <a:extLst>
                  <a:ext uri="{FF2B5EF4-FFF2-40B4-BE49-F238E27FC236}">
                    <a16:creationId xmlns:a16="http://schemas.microsoft.com/office/drawing/2014/main" id="{B9342A32-6AA4-63C6-33E4-A638F840F1D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03688272"/>
                  </p:ext>
                </p:extLst>
              </p:nvPr>
            </p:nvGraphicFramePr>
            <p:xfrm>
              <a:off x="8253475" y="1577041"/>
              <a:ext cx="3068834" cy="3170283"/>
            </p:xfrm>
            <a:graphic>
              <a:graphicData uri="http://schemas.microsoft.com/office/drawing/2017/model3d">
                <am3d:model3d r:embed="rId9">
                  <am3d:spPr>
                    <a:xfrm>
                      <a:off x="0" y="0"/>
                      <a:ext cx="3068834" cy="3170283"/>
                    </a:xfrm>
                    <a:prstGeom prst="rect">
                      <a:avLst/>
                    </a:prstGeom>
                  </am3d:spPr>
                  <am3d:camera>
                    <am3d:pos x="0" y="0" z="8135685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989" d="1000000"/>
                    <am3d:preTrans dx="0" dy="-17962438" dz="-35084"/>
                    <am3d:scale>
                      <am3d:sx n="1000000" d="1000000"/>
                      <am3d:sy n="1000000" d="1000000"/>
                      <am3d:sz n="1000000" d="1000000"/>
                    </am3d:scale>
                    <am3d:rot ax="6197669" ay="565693" az="-2083885"/>
                    <am3d:postTrans dx="0" dy="0" dz="0"/>
                  </am3d:trans>
                  <am3d:raster rName="Office3DRenderer" rVer="16.0.8326">
                    <am3d:blip r:embed="rId10"/>
                  </am3d:raster>
                  <am3d:objViewport viewportSz="532607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1" name="3D Model 10" descr="Dodecahedron White">
                <a:extLst>
                  <a:ext uri="{FF2B5EF4-FFF2-40B4-BE49-F238E27FC236}">
                    <a16:creationId xmlns:a16="http://schemas.microsoft.com/office/drawing/2014/main" id="{B9342A32-6AA4-63C6-33E4-A638F840F1D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53475" y="1577041"/>
                <a:ext cx="3068834" cy="317028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340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BF4C3-9DC5-9D6D-4C64-4F34FCEA6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Feasible Region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FA8EC3-1878-5015-F0E2-DF63039BD6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nonnegative orthant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rgbClr val="FF0000"/>
                    </a:solidFill>
                  </a:rPr>
                  <a:t>Nonnegative least square/matrix factorization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second-order cone, Lorentz cone, or the ice-cream </a:t>
                </a:r>
                <a:r>
                  <a:rPr lang="en-US" dirty="0"/>
                  <a:t>cone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rgbClr val="FF0000"/>
                    </a:solidFill>
                  </a:rPr>
                  <a:t>Second-order cone programming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𝑋𝑣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𝑎𝑙𝑙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semidefinite cone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rgbClr val="FF0000"/>
                    </a:solidFill>
                  </a:rPr>
                  <a:t>Semidefinite programming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FA8EC3-1878-5015-F0E2-DF63039BD6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872" b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oup of white objects on a table&#10;&#10;Description automatically generated">
            <a:extLst>
              <a:ext uri="{FF2B5EF4-FFF2-40B4-BE49-F238E27FC236}">
                <a16:creationId xmlns:a16="http://schemas.microsoft.com/office/drawing/2014/main" id="{A2436357-DFFF-EDA5-3D37-62C0692573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60" b="23312"/>
          <a:stretch/>
        </p:blipFill>
        <p:spPr>
          <a:xfrm>
            <a:off x="4401577" y="943101"/>
            <a:ext cx="7772400" cy="3242733"/>
          </a:xfrm>
          <a:prstGeom prst="rect">
            <a:avLst/>
          </a:prstGeom>
        </p:spPr>
      </p:pic>
      <p:pic>
        <p:nvPicPr>
          <p:cNvPr id="7" name="Picture 6" descr="A white corner with a shadow&#10;&#10;Description automatically generated">
            <a:extLst>
              <a:ext uri="{FF2B5EF4-FFF2-40B4-BE49-F238E27FC236}">
                <a16:creationId xmlns:a16="http://schemas.microsoft.com/office/drawing/2014/main" id="{399EB9BE-3B6C-9975-00A0-FD161EB97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516" y="12053"/>
            <a:ext cx="4798406" cy="3943895"/>
          </a:xfrm>
          <a:prstGeom prst="rect">
            <a:avLst/>
          </a:prstGeom>
        </p:spPr>
      </p:pic>
      <p:pic>
        <p:nvPicPr>
          <p:cNvPr id="9" name="Picture 8" descr="A diagram of a cone&#10;&#10;Description automatically generated">
            <a:extLst>
              <a:ext uri="{FF2B5EF4-FFF2-40B4-BE49-F238E27FC236}">
                <a16:creationId xmlns:a16="http://schemas.microsoft.com/office/drawing/2014/main" id="{35F53DB1-AC8D-C0D3-311D-B727E303B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5284" y="502978"/>
            <a:ext cx="4948693" cy="3242733"/>
          </a:xfrm>
          <a:prstGeom prst="rect">
            <a:avLst/>
          </a:prstGeom>
        </p:spPr>
      </p:pic>
      <p:pic>
        <p:nvPicPr>
          <p:cNvPr id="11" name="Picture 10" descr="A rainbow colored graph on a white background&#10;&#10;Description automatically generated">
            <a:extLst>
              <a:ext uri="{FF2B5EF4-FFF2-40B4-BE49-F238E27FC236}">
                <a16:creationId xmlns:a16="http://schemas.microsoft.com/office/drawing/2014/main" id="{C44B292B-42DC-0577-2C00-7622231F78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3144" y="394960"/>
            <a:ext cx="4592972" cy="34401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C597DD-16A6-0CED-9BA0-1CA0DDA70EEE}"/>
              </a:ext>
            </a:extLst>
          </p:cNvPr>
          <p:cNvSpPr txBox="1"/>
          <p:nvPr/>
        </p:nvSpPr>
        <p:spPr>
          <a:xfrm>
            <a:off x="9941770" y="4211405"/>
            <a:ext cx="2186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Credit: Ben Grimmer </a:t>
            </a:r>
          </a:p>
        </p:txBody>
      </p:sp>
    </p:spTree>
    <p:extLst>
      <p:ext uri="{BB962C8B-B14F-4D97-AF65-F5344CB8AC3E}">
        <p14:creationId xmlns:p14="http://schemas.microsoft.com/office/powerpoint/2010/main" val="93571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E41CA-42F2-0447-BD34-A86DFD87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Optimization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5C6604-C1B0-91CC-E172-E55C36E8D8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Linear optimization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Nonlinear optimization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      		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Stochastic optimization</a:t>
                </a:r>
              </a:p>
              <a:p>
                <a:pPr marL="0" indent="0" algn="ctr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			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</m:func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Multistage, robust, infinite dimensional, 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5C6604-C1B0-91CC-E172-E55C36E8D8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b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016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1E2EF-2844-8C33-7892-0EB1161D7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Black-box Oracles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0A04F0-450D-DAA3-C295-1E55606A4B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3"/>
                <a:ext cx="10515600" cy="439737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How do we access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?</a:t>
                </a:r>
              </a:p>
              <a:p>
                <a:pPr>
                  <a:lnSpc>
                    <a:spcPct val="110000"/>
                  </a:lnSpc>
                </a:pPr>
                <a:endParaRPr lang="en-US" sz="1500" dirty="0"/>
              </a:p>
              <a:p>
                <a:r>
                  <a:rPr lang="en-US" dirty="0"/>
                  <a:t>Zeroth-order: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it returns the function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sz="1500" b="0" dirty="0"/>
              </a:p>
              <a:p>
                <a:r>
                  <a:rPr lang="en-US" dirty="0"/>
                  <a:t>First-order: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it returns the (sub)gradient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sz="1400" dirty="0"/>
              </a:p>
              <a:p>
                <a:r>
                  <a:rPr lang="en-US" dirty="0"/>
                  <a:t>Stochastic zeroth-order: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Ξ</m:t>
                    </m:r>
                  </m:oMath>
                </a14:m>
                <a:r>
                  <a:rPr lang="en-US" dirty="0"/>
                  <a:t>, it returns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sz="1400" dirty="0"/>
              </a:p>
              <a:p>
                <a:r>
                  <a:rPr lang="en-US" dirty="0"/>
                  <a:t>Stochastic first-order: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Ξ</m:t>
                    </m:r>
                  </m:oMath>
                </a14:m>
                <a:r>
                  <a:rPr lang="en-US" dirty="0"/>
                  <a:t>, it returns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∇F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sz="1400" dirty="0"/>
              </a:p>
              <a:p>
                <a:r>
                  <a:rPr lang="en-US" dirty="0"/>
                  <a:t>Second-order: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it returns the Hessian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0A04F0-450D-DAA3-C295-1E55606A4B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3"/>
                <a:ext cx="10515600" cy="4397377"/>
              </a:xfrm>
              <a:blipFill>
                <a:blip r:embed="rId3"/>
                <a:stretch>
                  <a:fillRect l="-1086" t="-3161" b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EC6AA33-A1E8-1F33-449E-E0756E31D637}"/>
              </a:ext>
            </a:extLst>
          </p:cNvPr>
          <p:cNvSpPr txBox="1"/>
          <p:nvPr/>
        </p:nvSpPr>
        <p:spPr>
          <a:xfrm>
            <a:off x="5130802" y="958322"/>
            <a:ext cx="6942666" cy="1328023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This course mainly focuses on first-order methods using zeroth and first-order oracles. We will briefly discuss second and higher-order methods as well.</a:t>
            </a:r>
          </a:p>
        </p:txBody>
      </p:sp>
    </p:spTree>
    <p:extLst>
      <p:ext uri="{BB962C8B-B14F-4D97-AF65-F5344CB8AC3E}">
        <p14:creationId xmlns:p14="http://schemas.microsoft.com/office/powerpoint/2010/main" val="133505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8769B-D23E-76E5-042B-BA91B8083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C6C3663-AD81-B2D2-16B9-F4F9165104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27884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What does it look like?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our goal?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-solution: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&gt;0,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for convex optimization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-critical point: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&gt;0, 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for nonconvex optimization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C6C3663-AD81-B2D2-16B9-F4F9165104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278843"/>
              </a:xfrm>
              <a:blipFill>
                <a:blip r:embed="rId2"/>
                <a:stretch>
                  <a:fillRect l="-1086" t="-3254" b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white paper with black text and black text&#10;&#10;Description automatically generated">
            <a:extLst>
              <a:ext uri="{FF2B5EF4-FFF2-40B4-BE49-F238E27FC236}">
                <a16:creationId xmlns:a16="http://schemas.microsoft.com/office/drawing/2014/main" id="{5F24D37A-C88B-66A0-26DE-E2734B847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72758"/>
            <a:ext cx="3945929" cy="20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04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4FE43-CC57-9F56-FA26-6005BD00C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017B7F-3F45-1567-CD2B-1111D12272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60499"/>
                <a:ext cx="10515600" cy="503237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Upper bound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/>
                  <a:t>What is the </a:t>
                </a:r>
                <a:r>
                  <a:rPr lang="en-US" dirty="0">
                    <a:solidFill>
                      <a:srgbClr val="FF0000"/>
                    </a:solidFill>
                  </a:rPr>
                  <a:t>worst-case</a:t>
                </a:r>
                <a:r>
                  <a:rPr lang="en-US" dirty="0"/>
                  <a:t> oracle complexity or query complexity for an optimization algorithm to find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-solution to a class of problem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?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/>
                  <a:t>Convex smooth: gradient descent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Nesterov’s accelerated gradient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/>
                  <a:t>Convex </a:t>
                </a:r>
                <a:r>
                  <a:rPr lang="en-US" dirty="0" err="1"/>
                  <a:t>nonsmooth</a:t>
                </a:r>
                <a:r>
                  <a:rPr lang="en-US" dirty="0"/>
                  <a:t>: </a:t>
                </a:r>
                <a:r>
                  <a:rPr lang="en-US" dirty="0" err="1"/>
                  <a:t>subgradient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proximal bundle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/>
                  <a:t>Sublinear convergence rate</a:t>
                </a:r>
              </a:p>
              <a:p>
                <a:r>
                  <a:rPr lang="en-US" dirty="0"/>
                  <a:t>Lower bound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/>
                  <a:t>What is the </a:t>
                </a:r>
                <a:r>
                  <a:rPr lang="en-US" dirty="0">
                    <a:solidFill>
                      <a:srgbClr val="FF0000"/>
                    </a:solidFill>
                  </a:rPr>
                  <a:t>least amount of work</a:t>
                </a:r>
                <a:r>
                  <a:rPr lang="en-US" dirty="0"/>
                  <a:t> an algorithm (in a class of algorithms) has to do to find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-solution to a class of problem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?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/>
                  <a:t>Convex smooth: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/>
                  <a:t>Convex </a:t>
                </a:r>
                <a:r>
                  <a:rPr lang="en-US" dirty="0" err="1"/>
                  <a:t>nonsmooth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Optimal method: upper bound = lower bound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/>
                  <a:t>Accelerated gradient, </a:t>
                </a:r>
                <a:r>
                  <a:rPr lang="en-US" dirty="0" err="1"/>
                  <a:t>subgradient</a:t>
                </a:r>
                <a:r>
                  <a:rPr lang="en-US" dirty="0"/>
                  <a:t>, and proximal bundle methods are </a:t>
                </a:r>
                <a:r>
                  <a:rPr lang="en-US" dirty="0">
                    <a:solidFill>
                      <a:srgbClr val="FF0000"/>
                    </a:solidFill>
                  </a:rPr>
                  <a:t>optimal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017B7F-3F45-1567-CD2B-1111D12272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60499"/>
                <a:ext cx="10515600" cy="5032376"/>
              </a:xfrm>
              <a:blipFill>
                <a:blip r:embed="rId2"/>
                <a:stretch>
                  <a:fillRect l="-965" t="-2015" b="-2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9769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7B75E-C486-E987-2C7B-4C6F138A3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3D255-028F-1110-5F07-3A9FC04C5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Time: Tuesday &amp; Thursday, 9:40 – 10:55 pm</a:t>
            </a:r>
          </a:p>
          <a:p>
            <a:r>
              <a:rPr lang="en-US" dirty="0"/>
              <a:t>Location: </a:t>
            </a:r>
            <a:r>
              <a:rPr lang="en-US" dirty="0" err="1"/>
              <a:t>Hylan</a:t>
            </a:r>
            <a:r>
              <a:rPr lang="en-US" dirty="0"/>
              <a:t> 203</a:t>
            </a:r>
          </a:p>
          <a:p>
            <a:r>
              <a:rPr lang="en-US" dirty="0"/>
              <a:t>Instructor: Jiaming Liang</a:t>
            </a:r>
          </a:p>
          <a:p>
            <a:r>
              <a:rPr lang="en-US" dirty="0"/>
              <a:t>Teaching Assistant: Lin Zang</a:t>
            </a:r>
          </a:p>
          <a:p>
            <a:r>
              <a:rPr lang="en-US" dirty="0"/>
              <a:t>Blackboard</a:t>
            </a:r>
          </a:p>
          <a:p>
            <a:r>
              <a:rPr lang="en-US" dirty="0"/>
              <a:t>Website: </a:t>
            </a:r>
            <a:r>
              <a:rPr lang="en-US" dirty="0">
                <a:hlinkClick r:id="rId2"/>
              </a:rPr>
              <a:t>https://jiaming-liang.github.io/OPTML.html</a:t>
            </a:r>
            <a:endParaRPr lang="en-US" dirty="0"/>
          </a:p>
          <a:p>
            <a:r>
              <a:rPr lang="en-US" dirty="0"/>
              <a:t>Office hour: 4:00-5:00 pm on Wednesday, Wegmans 2403 (Jiaming)</a:t>
            </a:r>
          </a:p>
          <a:p>
            <a:pPr marL="0" indent="0">
              <a:buNone/>
            </a:pPr>
            <a:r>
              <a:rPr lang="en-US" dirty="0"/>
              <a:t>		  4:00-5:00 pm on Friday, Wegmans 1219 (Lin)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13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2ABD3-1849-F2E1-59F9-C1B6811ED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Development of Optimization Methods</a:t>
            </a:r>
          </a:p>
        </p:txBody>
      </p:sp>
    </p:spTree>
    <p:extLst>
      <p:ext uri="{BB962C8B-B14F-4D97-AF65-F5344CB8AC3E}">
        <p14:creationId xmlns:p14="http://schemas.microsoft.com/office/powerpoint/2010/main" val="1403313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A6EF4-B2E1-5A67-A68A-4340E7C7B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in the early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1F9CE-F6B2-83E2-C66C-3CB5F9651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Gradient descent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Newton’s method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Lagrange multiplier</a:t>
            </a:r>
          </a:p>
        </p:txBody>
      </p:sp>
      <p:pic>
        <p:nvPicPr>
          <p:cNvPr id="5" name="Picture 4" descr="A person in a suit&#10;&#10;Description automatically generated">
            <a:extLst>
              <a:ext uri="{FF2B5EF4-FFF2-40B4-BE49-F238E27FC236}">
                <a16:creationId xmlns:a16="http://schemas.microsoft.com/office/drawing/2014/main" id="{4FD6C452-7FE5-7C10-DBC4-8E64A9DC8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8600" y="365125"/>
            <a:ext cx="1860748" cy="2582829"/>
          </a:xfrm>
          <a:prstGeom prst="rect">
            <a:avLst/>
          </a:prstGeom>
        </p:spPr>
      </p:pic>
      <p:pic>
        <p:nvPicPr>
          <p:cNvPr id="7" name="Picture 6" descr="A red arrow pointing to a circle&#10;&#10;Description automatically generated">
            <a:extLst>
              <a:ext uri="{FF2B5EF4-FFF2-40B4-BE49-F238E27FC236}">
                <a16:creationId xmlns:a16="http://schemas.microsoft.com/office/drawing/2014/main" id="{EE7E07FA-9825-6ABE-65FB-9D208AA26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235" y="1202728"/>
            <a:ext cx="2015530" cy="2160396"/>
          </a:xfrm>
          <a:prstGeom prst="rect">
            <a:avLst/>
          </a:prstGeom>
        </p:spPr>
      </p:pic>
      <p:pic>
        <p:nvPicPr>
          <p:cNvPr id="9" name="Picture 8" descr="A portrait of a person&#10;&#10;Description automatically generated">
            <a:extLst>
              <a:ext uri="{FF2B5EF4-FFF2-40B4-BE49-F238E27FC236}">
                <a16:creationId xmlns:a16="http://schemas.microsoft.com/office/drawing/2014/main" id="{CE6119E2-B070-98C9-540A-F6DCE445B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4011" y="2707802"/>
            <a:ext cx="1860749" cy="2240652"/>
          </a:xfrm>
          <a:prstGeom prst="rect">
            <a:avLst/>
          </a:prstGeom>
        </p:spPr>
      </p:pic>
      <p:pic>
        <p:nvPicPr>
          <p:cNvPr id="11" name="Picture 10" descr="A graph with a line and a point&#10;&#10;Description automatically generated with medium confidence">
            <a:extLst>
              <a:ext uri="{FF2B5EF4-FFF2-40B4-BE49-F238E27FC236}">
                <a16:creationId xmlns:a16="http://schemas.microsoft.com/office/drawing/2014/main" id="{795DD2D1-6F0E-7184-191E-D75F245F18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9620" y="2707802"/>
            <a:ext cx="3060888" cy="2649581"/>
          </a:xfrm>
          <a:prstGeom prst="rect">
            <a:avLst/>
          </a:prstGeom>
        </p:spPr>
      </p:pic>
      <p:pic>
        <p:nvPicPr>
          <p:cNvPr id="13" name="Picture 12" descr="A portrait of a person&#10;&#10;Description automatically generated">
            <a:extLst>
              <a:ext uri="{FF2B5EF4-FFF2-40B4-BE49-F238E27FC236}">
                <a16:creationId xmlns:a16="http://schemas.microsoft.com/office/drawing/2014/main" id="{4FE12820-ED69-2D7F-49F2-1345D3C60E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1115" y="4007747"/>
            <a:ext cx="1717833" cy="2240652"/>
          </a:xfrm>
          <a:prstGeom prst="rect">
            <a:avLst/>
          </a:prstGeom>
        </p:spPr>
      </p:pic>
      <p:pic>
        <p:nvPicPr>
          <p:cNvPr id="15" name="Picture 14" descr="A diagram of a function&#10;&#10;Description automatically generated with medium confidence">
            <a:extLst>
              <a:ext uri="{FF2B5EF4-FFF2-40B4-BE49-F238E27FC236}">
                <a16:creationId xmlns:a16="http://schemas.microsoft.com/office/drawing/2014/main" id="{4C49B386-2AF7-2A27-0B46-1BAC07B840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768" y="4824122"/>
            <a:ext cx="2855403" cy="20545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A068707-8EA3-C1BA-AC30-5301E35EBEA8}"/>
              </a:ext>
            </a:extLst>
          </p:cNvPr>
          <p:cNvSpPr txBox="1"/>
          <p:nvPr/>
        </p:nvSpPr>
        <p:spPr>
          <a:xfrm>
            <a:off x="10438884" y="2990750"/>
            <a:ext cx="88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Cauchy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88CF73-36DD-61AF-5EE4-43C7B2068F90}"/>
              </a:ext>
            </a:extLst>
          </p:cNvPr>
          <p:cNvSpPr txBox="1"/>
          <p:nvPr/>
        </p:nvSpPr>
        <p:spPr>
          <a:xfrm>
            <a:off x="8427078" y="5008710"/>
            <a:ext cx="93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Newton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EB70C7-5C99-D0CA-5B7B-E2CF81EC69C6}"/>
              </a:ext>
            </a:extLst>
          </p:cNvPr>
          <p:cNvSpPr txBox="1"/>
          <p:nvPr/>
        </p:nvSpPr>
        <p:spPr>
          <a:xfrm>
            <a:off x="10351688" y="6273798"/>
            <a:ext cx="105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Lagrange</a:t>
            </a:r>
          </a:p>
        </p:txBody>
      </p:sp>
    </p:spTree>
    <p:extLst>
      <p:ext uri="{BB962C8B-B14F-4D97-AF65-F5344CB8AC3E}">
        <p14:creationId xmlns:p14="http://schemas.microsoft.com/office/powerpoint/2010/main" val="1939683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A6EF4-B2E1-5A67-A68A-4340E7C7B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in the 20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1F9CE-F6B2-83E2-C66C-3CB5F9651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023"/>
            <a:ext cx="10515600" cy="4351338"/>
          </a:xfrm>
        </p:spPr>
        <p:txBody>
          <a:bodyPr/>
          <a:lstStyle/>
          <a:p>
            <a:r>
              <a:rPr lang="en-US" dirty="0"/>
              <a:t>Linear programming (1940s), simplex method</a:t>
            </a:r>
          </a:p>
          <a:p>
            <a:r>
              <a:rPr lang="en-US" dirty="0"/>
              <a:t>Ellipsoid method (1970s)</a:t>
            </a:r>
          </a:p>
          <a:p>
            <a:r>
              <a:rPr lang="en-US" dirty="0"/>
              <a:t>Interior point method (1980s)</a:t>
            </a:r>
          </a:p>
        </p:txBody>
      </p:sp>
      <p:pic>
        <p:nvPicPr>
          <p:cNvPr id="15" name="Picture 14" descr="A close-up of a person wearing glasses&#10;&#10;Description automatically generated">
            <a:extLst>
              <a:ext uri="{FF2B5EF4-FFF2-40B4-BE49-F238E27FC236}">
                <a16:creationId xmlns:a16="http://schemas.microsoft.com/office/drawing/2014/main" id="{BD3DEA75-FFCA-F933-C581-CE3ADEF43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6365" y="3132301"/>
            <a:ext cx="2151963" cy="3072752"/>
          </a:xfrm>
          <a:prstGeom prst="rect">
            <a:avLst/>
          </a:prstGeom>
        </p:spPr>
      </p:pic>
      <p:pic>
        <p:nvPicPr>
          <p:cNvPr id="17" name="Picture 16" descr="A person in a suit and tie&#10;&#10;Description automatically generated">
            <a:extLst>
              <a:ext uri="{FF2B5EF4-FFF2-40B4-BE49-F238E27FC236}">
                <a16:creationId xmlns:a16="http://schemas.microsoft.com/office/drawing/2014/main" id="{91B528D6-0FCA-7264-4FC0-D12428EFF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177" y="221194"/>
            <a:ext cx="1805009" cy="2422651"/>
          </a:xfrm>
          <a:prstGeom prst="rect">
            <a:avLst/>
          </a:prstGeom>
        </p:spPr>
      </p:pic>
      <p:pic>
        <p:nvPicPr>
          <p:cNvPr id="19" name="Picture 18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558251CC-240D-4F87-9FE8-788C95EF9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2862" y="221194"/>
            <a:ext cx="1880266" cy="2422650"/>
          </a:xfrm>
          <a:prstGeom prst="rect">
            <a:avLst/>
          </a:prstGeom>
        </p:spPr>
      </p:pic>
      <p:pic>
        <p:nvPicPr>
          <p:cNvPr id="21" name="Picture 20" descr="A person wearing glasses and a black sweater&#10;&#10;Description automatically generated">
            <a:extLst>
              <a:ext uri="{FF2B5EF4-FFF2-40B4-BE49-F238E27FC236}">
                <a16:creationId xmlns:a16="http://schemas.microsoft.com/office/drawing/2014/main" id="{7816F31A-06C6-07CB-67E4-79706F28A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244" y="3132301"/>
            <a:ext cx="2062250" cy="3072753"/>
          </a:xfrm>
          <a:prstGeom prst="rect">
            <a:avLst/>
          </a:prstGeom>
        </p:spPr>
      </p:pic>
      <p:pic>
        <p:nvPicPr>
          <p:cNvPr id="23" name="Picture 22" descr="A person in a white shirt and tie&#10;&#10;Description automatically generated">
            <a:extLst>
              <a:ext uri="{FF2B5EF4-FFF2-40B4-BE49-F238E27FC236}">
                <a16:creationId xmlns:a16="http://schemas.microsoft.com/office/drawing/2014/main" id="{872ADD2C-01F6-7F63-B1C3-19E96F9F2D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8700" y="3132301"/>
            <a:ext cx="2760270" cy="307275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3339566-F14B-D6F9-17BD-18F2828C2948}"/>
              </a:ext>
            </a:extLst>
          </p:cNvPr>
          <p:cNvSpPr txBox="1"/>
          <p:nvPr/>
        </p:nvSpPr>
        <p:spPr>
          <a:xfrm>
            <a:off x="8359721" y="2703407"/>
            <a:ext cx="1508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von Neumann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42B3C9-F073-E436-D722-198AB95844BC}"/>
              </a:ext>
            </a:extLst>
          </p:cNvPr>
          <p:cNvSpPr txBox="1"/>
          <p:nvPr/>
        </p:nvSpPr>
        <p:spPr>
          <a:xfrm>
            <a:off x="10355753" y="2705650"/>
            <a:ext cx="130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Kantorovich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42F6E9-0E29-DA88-7D92-D2EAF894CB56}"/>
              </a:ext>
            </a:extLst>
          </p:cNvPr>
          <p:cNvSpPr txBox="1"/>
          <p:nvPr/>
        </p:nvSpPr>
        <p:spPr>
          <a:xfrm>
            <a:off x="9748926" y="6205053"/>
            <a:ext cx="887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Dantzig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1588B0-52F9-C00D-28D2-1B9188CD22D7}"/>
              </a:ext>
            </a:extLst>
          </p:cNvPr>
          <p:cNvSpPr txBox="1"/>
          <p:nvPr/>
        </p:nvSpPr>
        <p:spPr>
          <a:xfrm>
            <a:off x="5332040" y="6205053"/>
            <a:ext cx="115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Karmarkar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F9C73C-0753-DF0E-33D7-2C601760C30D}"/>
              </a:ext>
            </a:extLst>
          </p:cNvPr>
          <p:cNvSpPr txBox="1"/>
          <p:nvPr/>
        </p:nvSpPr>
        <p:spPr>
          <a:xfrm>
            <a:off x="1639866" y="6205053"/>
            <a:ext cx="114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Khachiyan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977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A6EF4-B2E1-5A67-A68A-4340E7C7B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in the modern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1F9CE-F6B2-83E2-C66C-3CB5F9651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Revisit of old methods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Frank-Wolfe (1956)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ADMM (1956,1970s)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Fast gradient (1983)</a:t>
            </a:r>
          </a:p>
          <a:p>
            <a:r>
              <a:rPr lang="en-US" dirty="0"/>
              <a:t>Development of new methods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Smoothing (2005)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Dual averaging (2005)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FISTA (2009)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Randomized coordinate descent (2010)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Higher-order (2018+)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6E6030-7FDA-3F61-6318-C70620FA0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441" y="1557124"/>
            <a:ext cx="2213263" cy="3025621"/>
          </a:xfrm>
          <a:prstGeom prst="rect">
            <a:avLst/>
          </a:prstGeom>
        </p:spPr>
      </p:pic>
      <p:pic>
        <p:nvPicPr>
          <p:cNvPr id="7" name="Picture 6" descr="A person with a mustache wearing a plaid shirt&#10;&#10;Description automatically generated">
            <a:extLst>
              <a:ext uri="{FF2B5EF4-FFF2-40B4-BE49-F238E27FC236}">
                <a16:creationId xmlns:a16="http://schemas.microsoft.com/office/drawing/2014/main" id="{1C920E8A-605D-0CED-F8E4-297E093DD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3746" y="3302349"/>
            <a:ext cx="2527096" cy="25607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12D125-AD22-6997-737E-725C187A0570}"/>
              </a:ext>
            </a:extLst>
          </p:cNvPr>
          <p:cNvSpPr txBox="1"/>
          <p:nvPr/>
        </p:nvSpPr>
        <p:spPr>
          <a:xfrm>
            <a:off x="7052252" y="4582745"/>
            <a:ext cx="1335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Nemirovski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C9DF0A-64C0-716E-4EF3-23F0316DA8B0}"/>
              </a:ext>
            </a:extLst>
          </p:cNvPr>
          <p:cNvSpPr txBox="1"/>
          <p:nvPr/>
        </p:nvSpPr>
        <p:spPr>
          <a:xfrm>
            <a:off x="10223467" y="5992297"/>
            <a:ext cx="1027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Nesterov</a:t>
            </a:r>
          </a:p>
        </p:txBody>
      </p:sp>
    </p:spTree>
    <p:extLst>
      <p:ext uri="{BB962C8B-B14F-4D97-AF65-F5344CB8AC3E}">
        <p14:creationId xmlns:p14="http://schemas.microsoft.com/office/powerpoint/2010/main" val="2794403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2ABD3-1849-F2E1-59F9-C1B6811ED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Applications of OPT in ML</a:t>
            </a:r>
          </a:p>
        </p:txBody>
      </p:sp>
    </p:spTree>
    <p:extLst>
      <p:ext uri="{BB962C8B-B14F-4D97-AF65-F5344CB8AC3E}">
        <p14:creationId xmlns:p14="http://schemas.microsoft.com/office/powerpoint/2010/main" val="4263080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07966-C72B-7965-ADD5-627972C45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 and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90DA0B-129D-6464-7CC2-079AE5BAF2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Data set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=1,2,…,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: feature,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: label</a:t>
                </a:r>
              </a:p>
              <a:p>
                <a:r>
                  <a:rPr lang="en-US" dirty="0"/>
                  <a:t>Learning/training: discovering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for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Data-fitting/optimization: finding a parameterization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defining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the learning task is “optimal” in some sense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Add a regularization to avoid overfitting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pen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90DA0B-129D-6464-7CC2-079AE5BAF2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b="-24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7281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squares with black text&#10;&#10;Description automatically generated">
            <a:extLst>
              <a:ext uri="{FF2B5EF4-FFF2-40B4-BE49-F238E27FC236}">
                <a16:creationId xmlns:a16="http://schemas.microsoft.com/office/drawing/2014/main" id="{AB1BC549-16F9-6019-99DD-61F67DD4F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515" y="3604161"/>
            <a:ext cx="3589750" cy="2644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Picture 6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50899405-A69D-A831-B732-C3968AAE3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800" y="43460"/>
            <a:ext cx="4775200" cy="2959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031DC5-3E40-C8AF-24F1-69FD2D41D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36BFC5-38DC-8241-E43A-D6166F1F2F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a real number</a:t>
                </a:r>
              </a:p>
              <a:p>
                <a:r>
                  <a:rPr lang="en-US" dirty="0"/>
                  <a:t>Ridge regression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LASSO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Matrix sensing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36BFC5-38DC-8241-E43A-D6166F1F2F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65" t="-1744" b="-43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4526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3B267-EB57-70EC-3475-6B654DA73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A00CA5-6624-617A-3800-A584F86D9B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a label</a:t>
                </a:r>
              </a:p>
              <a:p>
                <a:r>
                  <a:rPr lang="en-US" dirty="0"/>
                  <a:t>Support vector machine: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000" dirty="0"/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=+1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,0</m:t>
                                  </m:r>
                                </m:e>
                              </m:d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Logistic regression: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200" dirty="0"/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=+1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200" dirty="0"/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: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;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: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/>
                                        <m:e>
                                          <m:func>
                                            <m:func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;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e>
                                          </m:func>
                                        </m:e>
                                      </m:nary>
                                    </m:e>
                                  </m:func>
                                </m:e>
                              </m:nary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sz="2200" dirty="0"/>
                  <a:t>     where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nor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200" dirty="0"/>
              </a:p>
              <a:p>
                <a:r>
                  <a:rPr lang="en-US" dirty="0"/>
                  <a:t>Deep learning: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ℓ−1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func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,ℓ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chr m:val="∑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ℓ=1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sup>
                                            <m:e>
                                              <m:func>
                                                <m:func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exp</m:t>
                                                  </m:r>
                                                </m:fName>
                                                <m:e>
                                                  <m:sSubSup>
                                                    <m:sSubSup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𝑎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𝑗</m:t>
                                                      </m:r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,ℓ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𝐷</m:t>
                                                      </m:r>
                                                    </m:sup>
                                                  </m:sSubSup>
                                                  <m:d>
                                                    <m:d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𝑤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func>
                                            </m:e>
                                          </m:nary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A00CA5-6624-617A-3800-A584F86D9B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24" t="-11919" b="-37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black background with white dots and red lines&#10;&#10;Description automatically generated">
            <a:extLst>
              <a:ext uri="{FF2B5EF4-FFF2-40B4-BE49-F238E27FC236}">
                <a16:creationId xmlns:a16="http://schemas.microsoft.com/office/drawing/2014/main" id="{99A82E88-FCB4-FA6B-194C-5E7D3347D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2639" y="1157381"/>
            <a:ext cx="2269069" cy="2166556"/>
          </a:xfrm>
          <a:prstGeom prst="rect">
            <a:avLst/>
          </a:prstGeom>
        </p:spPr>
      </p:pic>
      <p:pic>
        <p:nvPicPr>
          <p:cNvPr id="6" name="Picture 5" descr="A diagram of a network&#10;&#10;Description automatically generated">
            <a:extLst>
              <a:ext uri="{FF2B5EF4-FFF2-40B4-BE49-F238E27FC236}">
                <a16:creationId xmlns:a16="http://schemas.microsoft.com/office/drawing/2014/main" id="{5854C7D2-B4EC-E546-48D0-8AD627B5D2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2639" y="5291323"/>
            <a:ext cx="2435273" cy="14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94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3C79E-8C5B-F945-B3E3-D7D27243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BEEFB-CF61-FB2F-9BF2-40E55A98B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Generative adversarial network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saddle-point, min-max optimization</a:t>
            </a:r>
          </a:p>
          <a:p>
            <a:r>
              <a:rPr lang="en-US" dirty="0" err="1"/>
              <a:t>Sinkhorn</a:t>
            </a:r>
            <a:r>
              <a:rPr lang="en-US" dirty="0"/>
              <a:t> algorithm for entropy-</a:t>
            </a:r>
            <a:r>
              <a:rPr lang="en-US" dirty="0" err="1"/>
              <a:t>regularised</a:t>
            </a:r>
            <a:r>
              <a:rPr lang="en-US" dirty="0"/>
              <a:t> optimal transport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proximal point method</a:t>
            </a:r>
          </a:p>
          <a:p>
            <a:r>
              <a:rPr lang="en-US" dirty="0"/>
              <a:t>Follow-the-regularized-leader (FTRL) in online learning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mirror descent</a:t>
            </a:r>
          </a:p>
          <a:p>
            <a:r>
              <a:rPr lang="en-US" dirty="0"/>
              <a:t>Reinforcement learning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policy gradient, Markov decision process (MDP)</a:t>
            </a:r>
          </a:p>
          <a:p>
            <a:r>
              <a:rPr lang="en-US" dirty="0"/>
              <a:t>More in future lectures and course project</a:t>
            </a:r>
          </a:p>
        </p:txBody>
      </p:sp>
    </p:spTree>
    <p:extLst>
      <p:ext uri="{BB962C8B-B14F-4D97-AF65-F5344CB8AC3E}">
        <p14:creationId xmlns:p14="http://schemas.microsoft.com/office/powerpoint/2010/main" val="3095436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2ABD3-1849-F2E1-59F9-C1B6811ED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674717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D34C1-FE88-E9B0-A62E-5294BD573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Instructor – Jiaming Liang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C8BFC-2A48-0A26-9884-E8F4CB117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Assistant professor in Data Science and Computer Science</a:t>
            </a:r>
          </a:p>
          <a:p>
            <a:r>
              <a:rPr lang="en-US" dirty="0"/>
              <a:t>Wegmans Hall 2403 </a:t>
            </a:r>
          </a:p>
          <a:p>
            <a:r>
              <a:rPr lang="en-US" dirty="0">
                <a:hlinkClick r:id="rId2"/>
              </a:rPr>
              <a:t>jiaming.liang@rochester.edu</a:t>
            </a:r>
            <a:endParaRPr lang="en-US" dirty="0"/>
          </a:p>
          <a:p>
            <a:r>
              <a:rPr lang="en-US" dirty="0"/>
              <a:t>Ph.D. in Operations Research, Georgia Tech</a:t>
            </a:r>
          </a:p>
          <a:p>
            <a:r>
              <a:rPr lang="en-US" dirty="0"/>
              <a:t>Postdoc in Computer Science, Yale</a:t>
            </a:r>
          </a:p>
          <a:p>
            <a:r>
              <a:rPr lang="en-US" dirty="0"/>
              <a:t>Research interests: </a:t>
            </a:r>
            <a:r>
              <a:rPr lang="en-US" dirty="0" err="1"/>
              <a:t>nonsmooth</a:t>
            </a:r>
            <a:r>
              <a:rPr lang="en-US" dirty="0"/>
              <a:t> optimization, stochastic optimization, sampling algorithms</a:t>
            </a:r>
          </a:p>
        </p:txBody>
      </p:sp>
    </p:spTree>
    <p:extLst>
      <p:ext uri="{BB962C8B-B14F-4D97-AF65-F5344CB8AC3E}">
        <p14:creationId xmlns:p14="http://schemas.microsoft.com/office/powerpoint/2010/main" val="225770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CE2C7-6EFE-1F7D-DEF0-560EED91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Assistant – Lin Zang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700FE-176D-F714-6BE4-3D33098F2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PhD Candidate at Simon Business School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lzang@simon.rochester.edu</a:t>
            </a:r>
            <a:endParaRPr lang="en-US" dirty="0"/>
          </a:p>
          <a:p>
            <a:endParaRPr lang="en-US" dirty="0"/>
          </a:p>
          <a:p>
            <a:r>
              <a:rPr lang="en-US" dirty="0"/>
              <a:t>Office hour: 4:00-5:00 pm on Friday, Wegmans Hall 1219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2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63AB9-99BF-DB9E-42D5-32EA66D09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10D7C-6BDD-82C0-AB06-E631F0F19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 Problem sets x 5% = 30%</a:t>
            </a:r>
          </a:p>
          <a:p>
            <a:endParaRPr lang="en-US" dirty="0"/>
          </a:p>
          <a:p>
            <a:r>
              <a:rPr lang="en-US" dirty="0"/>
              <a:t>In-class midterm 45% (Oct. 17)</a:t>
            </a:r>
          </a:p>
          <a:p>
            <a:endParaRPr lang="en-US" dirty="0"/>
          </a:p>
          <a:p>
            <a:r>
              <a:rPr lang="en-US" dirty="0"/>
              <a:t>Project = 25%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Project proposal </a:t>
            </a:r>
            <a:r>
              <a:rPr lang="en-US"/>
              <a:t>= 5% </a:t>
            </a:r>
            <a:r>
              <a:rPr lang="en-US" dirty="0"/>
              <a:t>(Nov. 5)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Project presentation = 10% (Dec. 5)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Project report = 10% (Dec. 10)</a:t>
            </a:r>
          </a:p>
        </p:txBody>
      </p:sp>
    </p:spTree>
    <p:extLst>
      <p:ext uri="{BB962C8B-B14F-4D97-AF65-F5344CB8AC3E}">
        <p14:creationId xmlns:p14="http://schemas.microsoft.com/office/powerpoint/2010/main" val="1384305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BD8A1-F472-7B6B-0300-FFF58A9E0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Textbooks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B4E0A-0DCE-5015-0CA2-D38C8FFD4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Amir Beck. </a:t>
            </a:r>
            <a:r>
              <a:rPr lang="en-US" i="1" dirty="0"/>
              <a:t>First-order methods in optimization</a:t>
            </a:r>
            <a:r>
              <a:rPr lang="en-US" dirty="0"/>
              <a:t>. SIAM, 2017. </a:t>
            </a:r>
          </a:p>
          <a:p>
            <a:r>
              <a:rPr lang="en-US" dirty="0" err="1"/>
              <a:t>Yurii</a:t>
            </a:r>
            <a:r>
              <a:rPr lang="en-US" dirty="0"/>
              <a:t> Nesterov. </a:t>
            </a:r>
            <a:r>
              <a:rPr lang="en-US" i="1" dirty="0"/>
              <a:t>Lectures on convex optimization</a:t>
            </a:r>
            <a:r>
              <a:rPr lang="en-US" dirty="0"/>
              <a:t>. Springer, 2018.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book cover of a book&#10;&#10;Description automatically generated">
            <a:extLst>
              <a:ext uri="{FF2B5EF4-FFF2-40B4-BE49-F238E27FC236}">
                <a16:creationId xmlns:a16="http://schemas.microsoft.com/office/drawing/2014/main" id="{7D92D238-38AE-8F47-F632-E65CD695A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583" y="3014663"/>
            <a:ext cx="2247900" cy="3162300"/>
          </a:xfrm>
          <a:prstGeom prst="rect">
            <a:avLst/>
          </a:prstGeom>
        </p:spPr>
      </p:pic>
      <p:pic>
        <p:nvPicPr>
          <p:cNvPr id="7" name="Picture 6" descr="A yellow and blue book cover&#10;&#10;Description automatically generated">
            <a:extLst>
              <a:ext uri="{FF2B5EF4-FFF2-40B4-BE49-F238E27FC236}">
                <a16:creationId xmlns:a16="http://schemas.microsoft.com/office/drawing/2014/main" id="{10E4C115-19A5-DD97-EDBB-2AAFE0C9F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385" y="3012075"/>
            <a:ext cx="2247899" cy="316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01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ook cover of a book&#10;&#10;Description automatically generated">
            <a:extLst>
              <a:ext uri="{FF2B5EF4-FFF2-40B4-BE49-F238E27FC236}">
                <a16:creationId xmlns:a16="http://schemas.microsoft.com/office/drawing/2014/main" id="{1DB1D0E0-BE02-8D5C-BC06-602A63A78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8931" y="4001294"/>
            <a:ext cx="2189480" cy="28583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B071C7-E582-FF02-8D66-0A6D795F8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Readings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CCEF3-522A-438F-6147-E5E962DDE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Guanghui</a:t>
            </a:r>
            <a:r>
              <a:rPr lang="en-US" dirty="0"/>
              <a:t> Lan. </a:t>
            </a:r>
            <a:r>
              <a:rPr lang="en-US" i="1" dirty="0"/>
              <a:t>First-order and Stochastic Optimization Methods for Machine Learning</a:t>
            </a:r>
            <a:r>
              <a:rPr lang="en-US" dirty="0"/>
              <a:t>. Springer, 2020.</a:t>
            </a:r>
          </a:p>
          <a:p>
            <a:r>
              <a:rPr lang="en-US" dirty="0"/>
              <a:t>Benjamin </a:t>
            </a:r>
            <a:r>
              <a:rPr lang="en-US" dirty="0" err="1"/>
              <a:t>Recht</a:t>
            </a:r>
            <a:r>
              <a:rPr lang="en-US" dirty="0"/>
              <a:t> and Stephen Wright. </a:t>
            </a:r>
            <a:r>
              <a:rPr lang="en-US" i="1" dirty="0"/>
              <a:t>Optimization for Data Analysis</a:t>
            </a:r>
            <a:r>
              <a:rPr lang="en-US" dirty="0"/>
              <a:t>. Cambridge, 2022.</a:t>
            </a:r>
          </a:p>
          <a:p>
            <a:r>
              <a:rPr lang="en-US" i="1" dirty="0"/>
              <a:t>Optimization for Machine Learning</a:t>
            </a:r>
            <a:r>
              <a:rPr lang="en-US" dirty="0"/>
              <a:t>. MIT, 2011. (Survey book)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yellow and orange cover with white text&#10;&#10;Description automatically generated">
            <a:extLst>
              <a:ext uri="{FF2B5EF4-FFF2-40B4-BE49-F238E27FC236}">
                <a16:creationId xmlns:a16="http://schemas.microsoft.com/office/drawing/2014/main" id="{F92F1F7E-FA1D-14AB-4298-845174B7C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408" y="4052734"/>
            <a:ext cx="1862661" cy="2805266"/>
          </a:xfrm>
          <a:prstGeom prst="rect">
            <a:avLst/>
          </a:prstGeom>
        </p:spPr>
      </p:pic>
      <p:pic>
        <p:nvPicPr>
          <p:cNvPr id="7" name="Picture 6" descr="A book cover of a book&#10;&#10;Description automatically generated">
            <a:extLst>
              <a:ext uri="{FF2B5EF4-FFF2-40B4-BE49-F238E27FC236}">
                <a16:creationId xmlns:a16="http://schemas.microsoft.com/office/drawing/2014/main" id="{20C13E8C-EA9E-F419-E0B0-4DA83BDDA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874" y="4052735"/>
            <a:ext cx="1792252" cy="280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18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C8084-6FC0-F266-0852-8071D8DA9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(tentative)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BD258-B4D0-BD99-01E7-441CABBD4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Introduction 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Applications in ML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Convex analysis and complexity analysis </a:t>
            </a:r>
          </a:p>
          <a:p>
            <a:pPr lvl="1"/>
            <a:endParaRPr lang="en-US" dirty="0"/>
          </a:p>
          <a:p>
            <a:r>
              <a:rPr lang="en-US" dirty="0"/>
              <a:t>First-order methods I: basic concepts 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Gradient method 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err="1"/>
              <a:t>Subgradient</a:t>
            </a:r>
            <a:r>
              <a:rPr lang="en-US" dirty="0"/>
              <a:t> method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Mirror descent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Proximal gradient method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Accelerated gradient method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Frank-Wolfe method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273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BD258-B4D0-BD99-01E7-441CABBD4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4525"/>
            <a:ext cx="6239933" cy="5811838"/>
          </a:xfrm>
        </p:spPr>
        <p:txBody>
          <a:bodyPr>
            <a:normAutofit/>
          </a:bodyPr>
          <a:lstStyle/>
          <a:p>
            <a:r>
              <a:rPr lang="en-US" dirty="0"/>
              <a:t>First-order methods II: advanced topics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Dual methods 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Operator splitting 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Universal methods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Optimization in relative scale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Beyond first-order methods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Second-order methods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Higher-order methods</a:t>
            </a:r>
          </a:p>
          <a:p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6044169-A82C-6D5C-A791-36C77926675D}"/>
              </a:ext>
            </a:extLst>
          </p:cNvPr>
          <p:cNvSpPr txBox="1">
            <a:spLocks/>
          </p:cNvSpPr>
          <p:nvPr/>
        </p:nvSpPr>
        <p:spPr>
          <a:xfrm>
            <a:off x="6869876" y="644525"/>
            <a:ext cx="53221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Selected topics in ML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Stochastic optimization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Distributionally robust optimization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Distributed optimization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Online learning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Reinforcement learning </a:t>
            </a:r>
          </a:p>
        </p:txBody>
      </p:sp>
    </p:spTree>
    <p:extLst>
      <p:ext uri="{BB962C8B-B14F-4D97-AF65-F5344CB8AC3E}">
        <p14:creationId xmlns:p14="http://schemas.microsoft.com/office/powerpoint/2010/main" val="2561772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12706</TotalTime>
  <Words>1415</Words>
  <Application>Microsoft Macintosh PowerPoint</Application>
  <PresentationFormat>Widescreen</PresentationFormat>
  <Paragraphs>242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Courier New</vt:lpstr>
      <vt:lpstr>Office Theme</vt:lpstr>
      <vt:lpstr>DSCC/CSC 435 ECE 412 Optimization for Machine Learning Fall 2024</vt:lpstr>
      <vt:lpstr>Course Information</vt:lpstr>
      <vt:lpstr>Instructor – Jiaming Liang</vt:lpstr>
      <vt:lpstr>Teaching Assistant – Lin Zang</vt:lpstr>
      <vt:lpstr>Grading</vt:lpstr>
      <vt:lpstr>Textbooks</vt:lpstr>
      <vt:lpstr>Recommended Readings</vt:lpstr>
      <vt:lpstr>Topics (tentative)</vt:lpstr>
      <vt:lpstr>PowerPoint Presentation</vt:lpstr>
      <vt:lpstr>Project</vt:lpstr>
      <vt:lpstr>Course Policy</vt:lpstr>
      <vt:lpstr>Introduction to Optimization</vt:lpstr>
      <vt:lpstr>Optimization Program</vt:lpstr>
      <vt:lpstr>Feasible Region</vt:lpstr>
      <vt:lpstr>Feasible Region</vt:lpstr>
      <vt:lpstr>Types of Optimization Problems</vt:lpstr>
      <vt:lpstr>Black-box Oracles</vt:lpstr>
      <vt:lpstr>Optimization Algorithms</vt:lpstr>
      <vt:lpstr>Complexity Analysis</vt:lpstr>
      <vt:lpstr>Development of Optimization Methods</vt:lpstr>
      <vt:lpstr>Optimization in the early times</vt:lpstr>
      <vt:lpstr>Optimization in the 20th century</vt:lpstr>
      <vt:lpstr>Optimization in the modern times</vt:lpstr>
      <vt:lpstr>Applications of OPT in ML</vt:lpstr>
      <vt:lpstr>Data Analysis and Optimization</vt:lpstr>
      <vt:lpstr>Regression</vt:lpstr>
      <vt:lpstr>Classification</vt:lpstr>
      <vt:lpstr>More Applications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DSC/CS xxx - Optimization for Machine Learning Fall 2023</dc:title>
  <dc:creator>Liang, Jiaming</dc:creator>
  <cp:lastModifiedBy>Liang, Jiaming</cp:lastModifiedBy>
  <cp:revision>199</cp:revision>
  <dcterms:created xsi:type="dcterms:W3CDTF">2023-06-13T20:32:41Z</dcterms:created>
  <dcterms:modified xsi:type="dcterms:W3CDTF">2024-08-28T01:44:45Z</dcterms:modified>
</cp:coreProperties>
</file>