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5"/>
  </p:notesMasterIdLst>
  <p:sldIdLst>
    <p:sldId id="256" r:id="rId2"/>
    <p:sldId id="257" r:id="rId3"/>
    <p:sldId id="258" r:id="rId4"/>
    <p:sldId id="276" r:id="rId5"/>
    <p:sldId id="260" r:id="rId6"/>
    <p:sldId id="261" r:id="rId7"/>
    <p:sldId id="349" r:id="rId8"/>
    <p:sldId id="262" r:id="rId9"/>
    <p:sldId id="280" r:id="rId10"/>
    <p:sldId id="346" r:id="rId11"/>
    <p:sldId id="348" r:id="rId12"/>
    <p:sldId id="347" r:id="rId13"/>
    <p:sldId id="278" r:id="rId14"/>
    <p:sldId id="331" r:id="rId15"/>
    <p:sldId id="269" r:id="rId16"/>
    <p:sldId id="267" r:id="rId17"/>
    <p:sldId id="273" r:id="rId18"/>
    <p:sldId id="332" r:id="rId19"/>
    <p:sldId id="275" r:id="rId20"/>
    <p:sldId id="333" r:id="rId21"/>
    <p:sldId id="279" r:id="rId22"/>
    <p:sldId id="282" r:id="rId23"/>
    <p:sldId id="285" r:id="rId24"/>
    <p:sldId id="334" r:id="rId25"/>
    <p:sldId id="283" r:id="rId26"/>
    <p:sldId id="292" r:id="rId27"/>
    <p:sldId id="335" r:id="rId28"/>
    <p:sldId id="290" r:id="rId29"/>
    <p:sldId id="336" r:id="rId30"/>
    <p:sldId id="337" r:id="rId31"/>
    <p:sldId id="297" r:id="rId32"/>
    <p:sldId id="300" r:id="rId33"/>
    <p:sldId id="330" r:id="rId34"/>
    <p:sldId id="304" r:id="rId35"/>
    <p:sldId id="305" r:id="rId36"/>
    <p:sldId id="307" r:id="rId37"/>
    <p:sldId id="344" r:id="rId38"/>
    <p:sldId id="314" r:id="rId39"/>
    <p:sldId id="329" r:id="rId40"/>
    <p:sldId id="328" r:id="rId41"/>
    <p:sldId id="315" r:id="rId42"/>
    <p:sldId id="352" r:id="rId43"/>
    <p:sldId id="351" r:id="rId44"/>
    <p:sldId id="353" r:id="rId45"/>
    <p:sldId id="354" r:id="rId46"/>
    <p:sldId id="355" r:id="rId47"/>
    <p:sldId id="356" r:id="rId48"/>
    <p:sldId id="294" r:id="rId49"/>
    <p:sldId id="357" r:id="rId50"/>
    <p:sldId id="293" r:id="rId51"/>
    <p:sldId id="288" r:id="rId52"/>
    <p:sldId id="289" r:id="rId53"/>
    <p:sldId id="286"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A85D80-BCD7-144B-B645-0066E268195E}" v="6" dt="2026-09-01T04:26:39.363"/>
    <p1510:client id="{66FD5EE4-36E1-7143-B397-4A45ED0B42EB}" v="107" dt="2026-09-01T18:50:29.277"/>
    <p1510:client id="{AB979D79-4C0F-444B-BB70-53D08F0601C7}" v="8" dt="2026-08-31T19:38:17.2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386"/>
    <p:restoredTop sz="76386"/>
  </p:normalViewPr>
  <p:slideViewPr>
    <p:cSldViewPr snapToGrid="0">
      <p:cViewPr varScale="1">
        <p:scale>
          <a:sx n="115" d="100"/>
          <a:sy n="115" d="100"/>
        </p:scale>
        <p:origin x="2856"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61" Type="http://schemas.microsoft.com/office/2015/10/relationships/revisionInfo" Target="revisionInfo.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iaming Liang" userId="28016828861_tp_box_2" providerId="OAuth2" clId="{B42B20B0-7764-5774-9775-D27BF258F568}"/>
    <pc:docChg chg="undo redo custSel modSld">
      <pc:chgData name="Jiaming Liang" userId="28016828861_tp_box_2" providerId="OAuth2" clId="{B42B20B0-7764-5774-9775-D27BF258F568}" dt="2026-09-01T19:03:23.014" v="208" actId="20577"/>
      <pc:docMkLst>
        <pc:docMk/>
      </pc:docMkLst>
      <pc:sldChg chg="modSp mod">
        <pc:chgData name="Jiaming Liang" userId="28016828861_tp_box_2" providerId="OAuth2" clId="{B42B20B0-7764-5774-9775-D27BF258F568}" dt="2026-09-01T19:03:23.014" v="208" actId="20577"/>
        <pc:sldMkLst>
          <pc:docMk/>
          <pc:sldMk cId="1384305780" sldId="260"/>
        </pc:sldMkLst>
        <pc:spChg chg="mod">
          <ac:chgData name="Jiaming Liang" userId="28016828861_tp_box_2" providerId="OAuth2" clId="{B42B20B0-7764-5774-9775-D27BF258F568}" dt="2026-09-01T19:03:23.014" v="208" actId="20577"/>
          <ac:spMkLst>
            <pc:docMk/>
            <pc:sldMk cId="1384305780" sldId="260"/>
            <ac:spMk id="3" creationId="{B2810D7C-6BDD-82C0-AB06-E631F0F19C20}"/>
          </ac:spMkLst>
        </pc:spChg>
      </pc:sldChg>
      <pc:sldChg chg="modSp mod">
        <pc:chgData name="Jiaming Liang" userId="28016828861_tp_box_2" providerId="OAuth2" clId="{B42B20B0-7764-5774-9775-D27BF258F568}" dt="2026-09-01T18:47:35.483" v="111" actId="20577"/>
        <pc:sldMkLst>
          <pc:docMk/>
          <pc:sldMk cId="989383210" sldId="314"/>
        </pc:sldMkLst>
        <pc:spChg chg="mod">
          <ac:chgData name="Jiaming Liang" userId="28016828861_tp_box_2" providerId="OAuth2" clId="{B42B20B0-7764-5774-9775-D27BF258F568}" dt="2026-09-01T18:47:35.483" v="111" actId="20577"/>
          <ac:spMkLst>
            <pc:docMk/>
            <pc:sldMk cId="989383210" sldId="314"/>
            <ac:spMk id="3" creationId="{56414A8A-EAFA-4BE2-B767-3E715896C571}"/>
          </ac:spMkLst>
        </pc:spChg>
      </pc:sldChg>
      <pc:sldChg chg="addSp delSp modSp mod">
        <pc:chgData name="Jiaming Liang" userId="28016828861_tp_box_2" providerId="OAuth2" clId="{B42B20B0-7764-5774-9775-D27BF258F568}" dt="2026-09-01T18:50:15.561" v="143" actId="1076"/>
        <pc:sldMkLst>
          <pc:docMk/>
          <pc:sldMk cId="3447243244" sldId="331"/>
        </pc:sldMkLst>
        <pc:spChg chg="add del mod">
          <ac:chgData name="Jiaming Liang" userId="28016828861_tp_box_2" providerId="OAuth2" clId="{B42B20B0-7764-5774-9775-D27BF258F568}" dt="2026-09-01T18:48:58.599" v="115"/>
          <ac:spMkLst>
            <pc:docMk/>
            <pc:sldMk cId="3447243244" sldId="331"/>
            <ac:spMk id="2" creationId="{31611F79-2362-FACB-F25B-D1156F1DCDAE}"/>
          </ac:spMkLst>
        </pc:spChg>
        <pc:spChg chg="add mod">
          <ac:chgData name="Jiaming Liang" userId="28016828861_tp_box_2" providerId="OAuth2" clId="{B42B20B0-7764-5774-9775-D27BF258F568}" dt="2026-09-01T18:50:15.561" v="143" actId="1076"/>
          <ac:spMkLst>
            <pc:docMk/>
            <pc:sldMk cId="3447243244" sldId="331"/>
            <ac:spMk id="4" creationId="{3212EA8F-AFEC-725D-8BA7-D8C53AAE530F}"/>
          </ac:spMkLst>
        </pc:spChg>
        <pc:picChg chg="mod">
          <ac:chgData name="Jiaming Liang" userId="28016828861_tp_box_2" providerId="OAuth2" clId="{B42B20B0-7764-5774-9775-D27BF258F568}" dt="2026-09-01T18:50:13.622" v="141" actId="1036"/>
          <ac:picMkLst>
            <pc:docMk/>
            <pc:sldMk cId="3447243244" sldId="331"/>
            <ac:picMk id="757" creationId="{2C6858EF-E5E5-DFB9-21E5-56A846DD5D4A}"/>
          </ac:picMkLst>
        </pc:picChg>
      </pc:sldChg>
      <pc:sldChg chg="addSp modSp">
        <pc:chgData name="Jiaming Liang" userId="28016828861_tp_box_2" providerId="OAuth2" clId="{B42B20B0-7764-5774-9775-D27BF258F568}" dt="2026-09-01T18:50:24.510" v="144"/>
        <pc:sldMkLst>
          <pc:docMk/>
          <pc:sldMk cId="3219707269" sldId="337"/>
        </pc:sldMkLst>
        <pc:spChg chg="add mod">
          <ac:chgData name="Jiaming Liang" userId="28016828861_tp_box_2" providerId="OAuth2" clId="{B42B20B0-7764-5774-9775-D27BF258F568}" dt="2026-09-01T18:50:24.510" v="144"/>
          <ac:spMkLst>
            <pc:docMk/>
            <pc:sldMk cId="3219707269" sldId="337"/>
            <ac:spMk id="2" creationId="{AA09C31D-1AFF-9F5E-C03B-BA8E450D9B04}"/>
          </ac:spMkLst>
        </pc:spChg>
      </pc:sldChg>
      <pc:sldChg chg="addSp modSp mod">
        <pc:chgData name="Jiaming Liang" userId="28016828861_tp_box_2" providerId="OAuth2" clId="{B42B20B0-7764-5774-9775-D27BF258F568}" dt="2026-09-01T18:50:31.604" v="147" actId="1036"/>
        <pc:sldMkLst>
          <pc:docMk/>
          <pc:sldMk cId="277850395" sldId="344"/>
        </pc:sldMkLst>
        <pc:spChg chg="add mod">
          <ac:chgData name="Jiaming Liang" userId="28016828861_tp_box_2" providerId="OAuth2" clId="{B42B20B0-7764-5774-9775-D27BF258F568}" dt="2026-09-01T18:50:31.604" v="147" actId="1036"/>
          <ac:spMkLst>
            <pc:docMk/>
            <pc:sldMk cId="277850395" sldId="344"/>
            <ac:spMk id="2" creationId="{0C170AE9-F470-3A93-EF6B-B4B90EB61118}"/>
          </ac:spMkLst>
        </pc:spChg>
      </pc:sldChg>
    </pc:docChg>
  </pc:docChgLst>
  <pc:docChgLst>
    <pc:chgData name="Jiaming Liang" userId="28016828861_tp_box_2" providerId="OAuth2" clId="{9BB0EA50-C581-508D-BDDF-1101470BF09E}"/>
    <pc:docChg chg="undo custSel delSld modSld">
      <pc:chgData name="Jiaming Liang" userId="28016828861_tp_box_2" providerId="OAuth2" clId="{9BB0EA50-C581-508D-BDDF-1101470BF09E}" dt="2026-09-01T04:50:25.901" v="321" actId="20577"/>
      <pc:docMkLst>
        <pc:docMk/>
      </pc:docMkLst>
      <pc:sldChg chg="modSp mod">
        <pc:chgData name="Jiaming Liang" userId="28016828861_tp_box_2" providerId="OAuth2" clId="{9BB0EA50-C581-508D-BDDF-1101470BF09E}" dt="2026-08-31T19:01:50.912" v="94" actId="20577"/>
        <pc:sldMkLst>
          <pc:docMk/>
          <pc:sldMk cId="1384305780" sldId="260"/>
        </pc:sldMkLst>
        <pc:spChg chg="mod">
          <ac:chgData name="Jiaming Liang" userId="28016828861_tp_box_2" providerId="OAuth2" clId="{9BB0EA50-C581-508D-BDDF-1101470BF09E}" dt="2026-08-31T19:01:50.912" v="94" actId="20577"/>
          <ac:spMkLst>
            <pc:docMk/>
            <pc:sldMk cId="1384305780" sldId="260"/>
            <ac:spMk id="3" creationId="{B2810D7C-6BDD-82C0-AB06-E631F0F19C20}"/>
          </ac:spMkLst>
        </pc:spChg>
      </pc:sldChg>
      <pc:sldChg chg="modSp mod">
        <pc:chgData name="Jiaming Liang" userId="28016828861_tp_box_2" providerId="OAuth2" clId="{9BB0EA50-C581-508D-BDDF-1101470BF09E}" dt="2026-08-31T18:51:43.842" v="66" actId="20577"/>
        <pc:sldMkLst>
          <pc:docMk/>
          <pc:sldMk cId="2304273517" sldId="262"/>
        </pc:sldMkLst>
        <pc:spChg chg="mod">
          <ac:chgData name="Jiaming Liang" userId="28016828861_tp_box_2" providerId="OAuth2" clId="{9BB0EA50-C581-508D-BDDF-1101470BF09E}" dt="2026-08-31T18:51:43.842" v="66" actId="20577"/>
          <ac:spMkLst>
            <pc:docMk/>
            <pc:sldMk cId="2304273517" sldId="262"/>
            <ac:spMk id="36" creationId="{5EEB5485-E535-31A4-001D-A7706681AEFD}"/>
          </ac:spMkLst>
        </pc:spChg>
      </pc:sldChg>
      <pc:sldChg chg="del">
        <pc:chgData name="Jiaming Liang" userId="28016828861_tp_box_2" providerId="OAuth2" clId="{9BB0EA50-C581-508D-BDDF-1101470BF09E}" dt="2026-08-31T19:00:50.098" v="92" actId="2696"/>
        <pc:sldMkLst>
          <pc:docMk/>
          <pc:sldMk cId="3895378323" sldId="263"/>
        </pc:sldMkLst>
      </pc:sldChg>
      <pc:sldChg chg="modSp">
        <pc:chgData name="Jiaming Liang" userId="28016828861_tp_box_2" providerId="OAuth2" clId="{9BB0EA50-C581-508D-BDDF-1101470BF09E}" dt="2026-09-01T04:26:39.363" v="159" actId="20577"/>
        <pc:sldMkLst>
          <pc:docMk/>
          <pc:sldMk cId="2692734439" sldId="269"/>
        </pc:sldMkLst>
        <pc:spChg chg="mod">
          <ac:chgData name="Jiaming Liang" userId="28016828861_tp_box_2" providerId="OAuth2" clId="{9BB0EA50-C581-508D-BDDF-1101470BF09E}" dt="2026-09-01T04:26:39.363" v="159" actId="20577"/>
          <ac:spMkLst>
            <pc:docMk/>
            <pc:sldMk cId="2692734439" sldId="269"/>
            <ac:spMk id="3" creationId="{CFC70BDA-2B3D-D244-FEF9-2AC3AAB82A84}"/>
          </ac:spMkLst>
        </pc:spChg>
      </pc:sldChg>
      <pc:sldChg chg="modSp mod">
        <pc:chgData name="Jiaming Liang" userId="28016828861_tp_box_2" providerId="OAuth2" clId="{9BB0EA50-C581-508D-BDDF-1101470BF09E}" dt="2026-08-31T18:36:48.329" v="38" actId="123"/>
        <pc:sldMkLst>
          <pc:docMk/>
          <pc:sldMk cId="160186233" sldId="280"/>
        </pc:sldMkLst>
        <pc:spChg chg="mod">
          <ac:chgData name="Jiaming Liang" userId="28016828861_tp_box_2" providerId="OAuth2" clId="{9BB0EA50-C581-508D-BDDF-1101470BF09E}" dt="2026-08-31T18:36:48.329" v="38" actId="123"/>
          <ac:spMkLst>
            <pc:docMk/>
            <pc:sldMk cId="160186233" sldId="280"/>
            <ac:spMk id="3" creationId="{5D70EC3C-D655-A929-B1C8-A0CD42BECCDB}"/>
          </ac:spMkLst>
        </pc:spChg>
      </pc:sldChg>
      <pc:sldChg chg="del">
        <pc:chgData name="Jiaming Liang" userId="28016828861_tp_box_2" providerId="OAuth2" clId="{9BB0EA50-C581-508D-BDDF-1101470BF09E}" dt="2026-08-31T18:38:57.376" v="44" actId="2696"/>
        <pc:sldMkLst>
          <pc:docMk/>
          <pc:sldMk cId="1440211714" sldId="281"/>
        </pc:sldMkLst>
      </pc:sldChg>
      <pc:sldChg chg="modSp mod">
        <pc:chgData name="Jiaming Liang" userId="28016828861_tp_box_2" providerId="OAuth2" clId="{9BB0EA50-C581-508D-BDDF-1101470BF09E}" dt="2026-08-31T19:03:32.667" v="97" actId="313"/>
        <pc:sldMkLst>
          <pc:docMk/>
          <pc:sldMk cId="614526556" sldId="288"/>
        </pc:sldMkLst>
        <pc:spChg chg="mod">
          <ac:chgData name="Jiaming Liang" userId="28016828861_tp_box_2" providerId="OAuth2" clId="{9BB0EA50-C581-508D-BDDF-1101470BF09E}" dt="2026-08-31T19:03:32.667" v="97" actId="313"/>
          <ac:spMkLst>
            <pc:docMk/>
            <pc:sldMk cId="614526556" sldId="288"/>
            <ac:spMk id="3" creationId="{A436BFC5-38DC-8241-E43A-D6166F1F2F77}"/>
          </ac:spMkLst>
        </pc:spChg>
      </pc:sldChg>
      <pc:sldChg chg="modSp mod">
        <pc:chgData name="Jiaming Liang" userId="28016828861_tp_box_2" providerId="OAuth2" clId="{9BB0EA50-C581-508D-BDDF-1101470BF09E}" dt="2026-08-31T18:47:33.452" v="64" actId="20577"/>
        <pc:sldMkLst>
          <pc:docMk/>
          <pc:sldMk cId="1186994148" sldId="289"/>
        </pc:sldMkLst>
        <pc:spChg chg="mod">
          <ac:chgData name="Jiaming Liang" userId="28016828861_tp_box_2" providerId="OAuth2" clId="{9BB0EA50-C581-508D-BDDF-1101470BF09E}" dt="2026-08-31T18:47:33.452" v="64" actId="20577"/>
          <ac:spMkLst>
            <pc:docMk/>
            <pc:sldMk cId="1186994148" sldId="289"/>
            <ac:spMk id="2" creationId="{8933B267-EB57-70EC-3475-6B654DA7342A}"/>
          </ac:spMkLst>
        </pc:spChg>
      </pc:sldChg>
      <pc:sldChg chg="modSp del mod">
        <pc:chgData name="Jiaming Liang" userId="28016828861_tp_box_2" providerId="OAuth2" clId="{9BB0EA50-C581-508D-BDDF-1101470BF09E}" dt="2026-08-31T18:41:35.619" v="49" actId="2696"/>
        <pc:sldMkLst>
          <pc:docMk/>
          <pc:sldMk cId="3079474795" sldId="295"/>
        </pc:sldMkLst>
        <pc:spChg chg="mod">
          <ac:chgData name="Jiaming Liang" userId="28016828861_tp_box_2" providerId="OAuth2" clId="{9BB0EA50-C581-508D-BDDF-1101470BF09E}" dt="2026-08-31T18:40:43.001" v="48" actId="20577"/>
          <ac:spMkLst>
            <pc:docMk/>
            <pc:sldMk cId="3079474795" sldId="295"/>
            <ac:spMk id="3" creationId="{21F44016-03F3-8E24-5EBA-667BE9931725}"/>
          </ac:spMkLst>
        </pc:spChg>
      </pc:sldChg>
      <pc:sldChg chg="del">
        <pc:chgData name="Jiaming Liang" userId="28016828861_tp_box_2" providerId="OAuth2" clId="{9BB0EA50-C581-508D-BDDF-1101470BF09E}" dt="2026-08-31T18:43:09.706" v="52" actId="2696"/>
        <pc:sldMkLst>
          <pc:docMk/>
          <pc:sldMk cId="62580554" sldId="299"/>
        </pc:sldMkLst>
      </pc:sldChg>
      <pc:sldChg chg="modSp mod modNotesTx">
        <pc:chgData name="Jiaming Liang" userId="28016828861_tp_box_2" providerId="OAuth2" clId="{9BB0EA50-C581-508D-BDDF-1101470BF09E}" dt="2026-09-01T04:50:25.901" v="321" actId="20577"/>
        <pc:sldMkLst>
          <pc:docMk/>
          <pc:sldMk cId="2379469177" sldId="300"/>
        </pc:sldMkLst>
        <pc:spChg chg="mod">
          <ac:chgData name="Jiaming Liang" userId="28016828861_tp_box_2" providerId="OAuth2" clId="{9BB0EA50-C581-508D-BDDF-1101470BF09E}" dt="2026-09-01T04:46:20.758" v="319" actId="20577"/>
          <ac:spMkLst>
            <pc:docMk/>
            <pc:sldMk cId="2379469177" sldId="300"/>
            <ac:spMk id="3" creationId="{CFC70BDA-2B3D-D244-FEF9-2AC3AAB82A84}"/>
          </ac:spMkLst>
        </pc:spChg>
      </pc:sldChg>
      <pc:sldChg chg="del">
        <pc:chgData name="Jiaming Liang" userId="28016828861_tp_box_2" providerId="OAuth2" clId="{9BB0EA50-C581-508D-BDDF-1101470BF09E}" dt="2026-08-31T18:45:23.904" v="55" actId="2696"/>
        <pc:sldMkLst>
          <pc:docMk/>
          <pc:sldMk cId="3173653514" sldId="302"/>
        </pc:sldMkLst>
      </pc:sldChg>
      <pc:sldChg chg="modNotesTx">
        <pc:chgData name="Jiaming Liang" userId="28016828861_tp_box_2" providerId="OAuth2" clId="{9BB0EA50-C581-508D-BDDF-1101470BF09E}" dt="2026-08-31T19:38:16.321" v="153" actId="20577"/>
        <pc:sldMkLst>
          <pc:docMk/>
          <pc:sldMk cId="528923417" sldId="307"/>
        </pc:sldMkLst>
      </pc:sldChg>
      <pc:sldChg chg="del">
        <pc:chgData name="Jiaming Liang" userId="28016828861_tp_box_2" providerId="OAuth2" clId="{9BB0EA50-C581-508D-BDDF-1101470BF09E}" dt="2026-08-31T18:45:10.760" v="54" actId="2696"/>
        <pc:sldMkLst>
          <pc:docMk/>
          <pc:sldMk cId="2291473465" sldId="308"/>
        </pc:sldMkLst>
      </pc:sldChg>
      <pc:sldChg chg="del">
        <pc:chgData name="Jiaming Liang" userId="28016828861_tp_box_2" providerId="OAuth2" clId="{9BB0EA50-C581-508D-BDDF-1101470BF09E}" dt="2026-08-31T18:44:42.356" v="53" actId="2696"/>
        <pc:sldMkLst>
          <pc:docMk/>
          <pc:sldMk cId="4069978707" sldId="311"/>
        </pc:sldMkLst>
      </pc:sldChg>
      <pc:sldChg chg="modSp mod">
        <pc:chgData name="Jiaming Liang" userId="28016828861_tp_box_2" providerId="OAuth2" clId="{9BB0EA50-C581-508D-BDDF-1101470BF09E}" dt="2026-08-31T18:54:26.519" v="90"/>
        <pc:sldMkLst>
          <pc:docMk/>
          <pc:sldMk cId="989383210" sldId="314"/>
        </pc:sldMkLst>
        <pc:spChg chg="mod">
          <ac:chgData name="Jiaming Liang" userId="28016828861_tp_box_2" providerId="OAuth2" clId="{9BB0EA50-C581-508D-BDDF-1101470BF09E}" dt="2026-08-31T18:54:26.519" v="90"/>
          <ac:spMkLst>
            <pc:docMk/>
            <pc:sldMk cId="989383210" sldId="314"/>
            <ac:spMk id="3" creationId="{56414A8A-EAFA-4BE2-B767-3E715896C571}"/>
          </ac:spMkLst>
        </pc:spChg>
      </pc:sldChg>
      <pc:sldChg chg="modNotesTx">
        <pc:chgData name="Jiaming Liang" userId="28016828861_tp_box_2" providerId="OAuth2" clId="{9BB0EA50-C581-508D-BDDF-1101470BF09E}" dt="2026-09-01T04:43:08.945" v="317" actId="20577"/>
        <pc:sldMkLst>
          <pc:docMk/>
          <pc:sldMk cId="3611537092" sldId="336"/>
        </pc:sldMkLst>
      </pc:sldChg>
      <pc:sldChg chg="del">
        <pc:chgData name="Jiaming Liang" userId="28016828861_tp_box_2" providerId="OAuth2" clId="{9BB0EA50-C581-508D-BDDF-1101470BF09E}" dt="2026-08-31T18:42:38.372" v="50" actId="2696"/>
        <pc:sldMkLst>
          <pc:docMk/>
          <pc:sldMk cId="1838367389" sldId="342"/>
        </pc:sldMkLst>
      </pc:sldChg>
      <pc:sldChg chg="del">
        <pc:chgData name="Jiaming Liang" userId="28016828861_tp_box_2" providerId="OAuth2" clId="{9BB0EA50-C581-508D-BDDF-1101470BF09E}" dt="2026-08-31T18:42:40.010" v="51" actId="2696"/>
        <pc:sldMkLst>
          <pc:docMk/>
          <pc:sldMk cId="2105389622" sldId="343"/>
        </pc:sldMkLst>
      </pc:sldChg>
      <pc:sldChg chg="del">
        <pc:chgData name="Jiaming Liang" userId="28016828861_tp_box_2" providerId="OAuth2" clId="{9BB0EA50-C581-508D-BDDF-1101470BF09E}" dt="2026-08-31T19:00:46.416" v="91" actId="2696"/>
        <pc:sldMkLst>
          <pc:docMk/>
          <pc:sldMk cId="4034120981" sldId="345"/>
        </pc:sldMkLst>
      </pc:sldChg>
      <pc:sldChg chg="modSp mod">
        <pc:chgData name="Jiaming Liang" userId="28016828861_tp_box_2" providerId="OAuth2" clId="{9BB0EA50-C581-508D-BDDF-1101470BF09E}" dt="2026-08-31T19:13:57.766" v="125" actId="27636"/>
        <pc:sldMkLst>
          <pc:docMk/>
          <pc:sldMk cId="563879361" sldId="348"/>
        </pc:sldMkLst>
        <pc:spChg chg="mod">
          <ac:chgData name="Jiaming Liang" userId="28016828861_tp_box_2" providerId="OAuth2" clId="{9BB0EA50-C581-508D-BDDF-1101470BF09E}" dt="2026-08-31T19:13:57.766" v="125" actId="27636"/>
          <ac:spMkLst>
            <pc:docMk/>
            <pc:sldMk cId="563879361" sldId="348"/>
            <ac:spMk id="3" creationId="{D95D36E3-42E3-885A-92B9-A0DEE9B71081}"/>
          </ac:spMkLst>
        </pc:spChg>
      </pc:sldChg>
      <pc:sldChg chg="modSp mod">
        <pc:chgData name="Jiaming Liang" userId="28016828861_tp_box_2" providerId="OAuth2" clId="{9BB0EA50-C581-508D-BDDF-1101470BF09E}" dt="2026-08-31T19:02:09.937" v="96" actId="20577"/>
        <pc:sldMkLst>
          <pc:docMk/>
          <pc:sldMk cId="423024687" sldId="349"/>
        </pc:sldMkLst>
        <pc:spChg chg="mod">
          <ac:chgData name="Jiaming Liang" userId="28016828861_tp_box_2" providerId="OAuth2" clId="{9BB0EA50-C581-508D-BDDF-1101470BF09E}" dt="2026-08-31T19:02:09.937" v="96" actId="20577"/>
          <ac:spMkLst>
            <pc:docMk/>
            <pc:sldMk cId="423024687" sldId="349"/>
            <ac:spMk id="3" creationId="{F1CF36FA-E716-0EF7-669F-0EF09B1D700C}"/>
          </ac:spMkLst>
        </pc:spChg>
      </pc:sldChg>
      <pc:sldChg chg="modSp mod">
        <pc:chgData name="Jiaming Liang" userId="28016828861_tp_box_2" providerId="OAuth2" clId="{9BB0EA50-C581-508D-BDDF-1101470BF09E}" dt="2026-08-31T18:52:28.427" v="88" actId="20577"/>
        <pc:sldMkLst>
          <pc:docMk/>
          <pc:sldMk cId="535699283" sldId="355"/>
        </pc:sldMkLst>
        <pc:spChg chg="mod">
          <ac:chgData name="Jiaming Liang" userId="28016828861_tp_box_2" providerId="OAuth2" clId="{9BB0EA50-C581-508D-BDDF-1101470BF09E}" dt="2026-08-31T18:52:28.427" v="88" actId="20577"/>
          <ac:spMkLst>
            <pc:docMk/>
            <pc:sldMk cId="535699283" sldId="355"/>
            <ac:spMk id="3" creationId="{93AFB562-B170-1145-3A99-6B1BC9231C88}"/>
          </ac:spMkLst>
        </pc:spChg>
      </pc:sldChg>
      <pc:sldChg chg="modSp mod">
        <pc:chgData name="Jiaming Liang" userId="28016828861_tp_box_2" providerId="OAuth2" clId="{9BB0EA50-C581-508D-BDDF-1101470BF09E}" dt="2026-08-31T18:35:29.523" v="2" actId="27636"/>
        <pc:sldMkLst>
          <pc:docMk/>
          <pc:sldMk cId="268452354" sldId="357"/>
        </pc:sldMkLst>
        <pc:spChg chg="mod">
          <ac:chgData name="Jiaming Liang" userId="28016828861_tp_box_2" providerId="OAuth2" clId="{9BB0EA50-C581-508D-BDDF-1101470BF09E}" dt="2026-08-31T18:35:29.523" v="2" actId="27636"/>
          <ac:spMkLst>
            <pc:docMk/>
            <pc:sldMk cId="268452354" sldId="357"/>
            <ac:spMk id="6" creationId="{353BE61C-295A-66F4-8687-6FC9185682C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AA9598-384D-764E-B858-5B93B8CBD72D}" type="datetimeFigureOut">
              <a:rPr lang="en-US" smtClean="0"/>
              <a:t>9/1/26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AEC4F6-10A3-2446-A06D-55EFB7AEEBFB}" type="slidenum">
              <a:rPr lang="en-US" smtClean="0"/>
              <a:t>‹#›</a:t>
            </a:fld>
            <a:endParaRPr lang="en-US"/>
          </a:p>
        </p:txBody>
      </p:sp>
    </p:spTree>
    <p:extLst>
      <p:ext uri="{BB962C8B-B14F-4D97-AF65-F5344CB8AC3E}">
        <p14:creationId xmlns:p14="http://schemas.microsoft.com/office/powerpoint/2010/main" val="3752696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AEC4F6-10A3-2446-A06D-55EFB7AEEBFB}" type="slidenum">
              <a:rPr lang="en-US" smtClean="0"/>
              <a:t>1</a:t>
            </a:fld>
            <a:endParaRPr lang="en-US"/>
          </a:p>
        </p:txBody>
      </p:sp>
    </p:spTree>
    <p:extLst>
      <p:ext uri="{BB962C8B-B14F-4D97-AF65-F5344CB8AC3E}">
        <p14:creationId xmlns:p14="http://schemas.microsoft.com/office/powerpoint/2010/main" val="32618571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C097A0-37D2-654A-874F-99FA23BC11A3}" type="slidenum">
              <a:rPr lang="en-US" smtClean="0"/>
              <a:t>14</a:t>
            </a:fld>
            <a:endParaRPr lang="en-US"/>
          </a:p>
        </p:txBody>
      </p:sp>
    </p:spTree>
    <p:extLst>
      <p:ext uri="{BB962C8B-B14F-4D97-AF65-F5344CB8AC3E}">
        <p14:creationId xmlns:p14="http://schemas.microsoft.com/office/powerpoint/2010/main" val="22435311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C097A0-37D2-654A-874F-99FA23BC11A3}" type="slidenum">
              <a:rPr lang="en-US" smtClean="0"/>
              <a:t>15</a:t>
            </a:fld>
            <a:endParaRPr lang="en-US"/>
          </a:p>
        </p:txBody>
      </p:sp>
    </p:spTree>
    <p:extLst>
      <p:ext uri="{BB962C8B-B14F-4D97-AF65-F5344CB8AC3E}">
        <p14:creationId xmlns:p14="http://schemas.microsoft.com/office/powerpoint/2010/main" val="1882013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C097A0-37D2-654A-874F-99FA23BC11A3}" type="slidenum">
              <a:rPr lang="en-US" smtClean="0"/>
              <a:t>16</a:t>
            </a:fld>
            <a:endParaRPr lang="en-US"/>
          </a:p>
        </p:txBody>
      </p:sp>
    </p:spTree>
    <p:extLst>
      <p:ext uri="{BB962C8B-B14F-4D97-AF65-F5344CB8AC3E}">
        <p14:creationId xmlns:p14="http://schemas.microsoft.com/office/powerpoint/2010/main" val="4227535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C097A0-37D2-654A-874F-99FA23BC11A3}" type="slidenum">
              <a:rPr lang="en-US" smtClean="0"/>
              <a:t>17</a:t>
            </a:fld>
            <a:endParaRPr lang="en-US"/>
          </a:p>
        </p:txBody>
      </p:sp>
    </p:spTree>
    <p:extLst>
      <p:ext uri="{BB962C8B-B14F-4D97-AF65-F5344CB8AC3E}">
        <p14:creationId xmlns:p14="http://schemas.microsoft.com/office/powerpoint/2010/main" val="17311456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C097A0-37D2-654A-874F-99FA23BC11A3}" type="slidenum">
              <a:rPr lang="en-US" smtClean="0"/>
              <a:t>18</a:t>
            </a:fld>
            <a:endParaRPr lang="en-US"/>
          </a:p>
        </p:txBody>
      </p:sp>
    </p:spTree>
    <p:extLst>
      <p:ext uri="{BB962C8B-B14F-4D97-AF65-F5344CB8AC3E}">
        <p14:creationId xmlns:p14="http://schemas.microsoft.com/office/powerpoint/2010/main" val="33380101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C097A0-37D2-654A-874F-99FA23BC11A3}" type="slidenum">
              <a:rPr lang="en-US" smtClean="0"/>
              <a:t>19</a:t>
            </a:fld>
            <a:endParaRPr lang="en-US"/>
          </a:p>
        </p:txBody>
      </p:sp>
    </p:spTree>
    <p:extLst>
      <p:ext uri="{BB962C8B-B14F-4D97-AF65-F5344CB8AC3E}">
        <p14:creationId xmlns:p14="http://schemas.microsoft.com/office/powerpoint/2010/main" val="12364050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C097A0-37D2-654A-874F-99FA23BC11A3}" type="slidenum">
              <a:rPr lang="en-US" smtClean="0"/>
              <a:t>20</a:t>
            </a:fld>
            <a:endParaRPr lang="en-US"/>
          </a:p>
        </p:txBody>
      </p:sp>
    </p:spTree>
    <p:extLst>
      <p:ext uri="{BB962C8B-B14F-4D97-AF65-F5344CB8AC3E}">
        <p14:creationId xmlns:p14="http://schemas.microsoft.com/office/powerpoint/2010/main" val="34793062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C097A0-37D2-654A-874F-99FA23BC11A3}" type="slidenum">
              <a:rPr lang="en-US" smtClean="0"/>
              <a:t>21</a:t>
            </a:fld>
            <a:endParaRPr lang="en-US"/>
          </a:p>
        </p:txBody>
      </p:sp>
    </p:spTree>
    <p:extLst>
      <p:ext uri="{BB962C8B-B14F-4D97-AF65-F5344CB8AC3E}">
        <p14:creationId xmlns:p14="http://schemas.microsoft.com/office/powerpoint/2010/main" val="12007422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C097A0-37D2-654A-874F-99FA23BC11A3}" type="slidenum">
              <a:rPr lang="en-US" smtClean="0"/>
              <a:t>22</a:t>
            </a:fld>
            <a:endParaRPr lang="en-US"/>
          </a:p>
        </p:txBody>
      </p:sp>
    </p:spTree>
    <p:extLst>
      <p:ext uri="{BB962C8B-B14F-4D97-AF65-F5344CB8AC3E}">
        <p14:creationId xmlns:p14="http://schemas.microsoft.com/office/powerpoint/2010/main" val="16205060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C097A0-37D2-654A-874F-99FA23BC11A3}" type="slidenum">
              <a:rPr lang="en-US" smtClean="0"/>
              <a:t>23</a:t>
            </a:fld>
            <a:endParaRPr lang="en-US"/>
          </a:p>
        </p:txBody>
      </p:sp>
    </p:spTree>
    <p:extLst>
      <p:ext uri="{BB962C8B-B14F-4D97-AF65-F5344CB8AC3E}">
        <p14:creationId xmlns:p14="http://schemas.microsoft.com/office/powerpoint/2010/main" val="29019383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C097A0-37D2-654A-874F-99FA23BC11A3}" type="slidenum">
              <a:rPr lang="en-US" smtClean="0"/>
              <a:t>24</a:t>
            </a:fld>
            <a:endParaRPr lang="en-US"/>
          </a:p>
        </p:txBody>
      </p:sp>
    </p:spTree>
    <p:extLst>
      <p:ext uri="{BB962C8B-B14F-4D97-AF65-F5344CB8AC3E}">
        <p14:creationId xmlns:p14="http://schemas.microsoft.com/office/powerpoint/2010/main" val="38932836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C097A0-37D2-654A-874F-99FA23BC11A3}" type="slidenum">
              <a:rPr lang="en-US" smtClean="0"/>
              <a:t>25</a:t>
            </a:fld>
            <a:endParaRPr lang="en-US"/>
          </a:p>
        </p:txBody>
      </p:sp>
    </p:spTree>
    <p:extLst>
      <p:ext uri="{BB962C8B-B14F-4D97-AF65-F5344CB8AC3E}">
        <p14:creationId xmlns:p14="http://schemas.microsoft.com/office/powerpoint/2010/main" val="38826412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C097A0-37D2-654A-874F-99FA23BC11A3}" type="slidenum">
              <a:rPr lang="en-US" smtClean="0"/>
              <a:t>26</a:t>
            </a:fld>
            <a:endParaRPr lang="en-US"/>
          </a:p>
        </p:txBody>
      </p:sp>
    </p:spTree>
    <p:extLst>
      <p:ext uri="{BB962C8B-B14F-4D97-AF65-F5344CB8AC3E}">
        <p14:creationId xmlns:p14="http://schemas.microsoft.com/office/powerpoint/2010/main" val="10598044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C097A0-37D2-654A-874F-99FA23BC11A3}" type="slidenum">
              <a:rPr lang="en-US" smtClean="0"/>
              <a:t>27</a:t>
            </a:fld>
            <a:endParaRPr lang="en-US"/>
          </a:p>
        </p:txBody>
      </p:sp>
    </p:spTree>
    <p:extLst>
      <p:ext uri="{BB962C8B-B14F-4D97-AF65-F5344CB8AC3E}">
        <p14:creationId xmlns:p14="http://schemas.microsoft.com/office/powerpoint/2010/main" val="30075356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C097A0-37D2-654A-874F-99FA23BC11A3}" type="slidenum">
              <a:rPr lang="en-US" smtClean="0"/>
              <a:t>28</a:t>
            </a:fld>
            <a:endParaRPr lang="en-US"/>
          </a:p>
        </p:txBody>
      </p:sp>
    </p:spTree>
    <p:extLst>
      <p:ext uri="{BB962C8B-B14F-4D97-AF65-F5344CB8AC3E}">
        <p14:creationId xmlns:p14="http://schemas.microsoft.com/office/powerpoint/2010/main" val="31877833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Supervised learning: learn x </a:t>
            </a:r>
            <a:r>
              <a:rPr lang="en-US" dirty="0">
                <a:sym typeface="Wingdings" pitchFamily="2" charset="2"/>
              </a:rPr>
              <a:t> y</a:t>
            </a:r>
          </a:p>
          <a:p>
            <a:r>
              <a:rPr lang="en-US" dirty="0">
                <a:sym typeface="Wingdings" pitchFamily="2" charset="2"/>
              </a:rPr>
              <a:t>But y itself has structure. Can we learn that structure?</a:t>
            </a:r>
          </a:p>
          <a:p>
            <a:r>
              <a:rPr lang="en-US" dirty="0">
                <a:sym typeface="Wingdings" pitchFamily="2" charset="2"/>
              </a:rPr>
              <a:t>Unsupervised learning: learn structure from data</a:t>
            </a:r>
            <a:endParaRPr lang="en-US" dirty="0"/>
          </a:p>
        </p:txBody>
      </p:sp>
      <p:sp>
        <p:nvSpPr>
          <p:cNvPr id="4" name="Slide Number Placeholder 3"/>
          <p:cNvSpPr>
            <a:spLocks noGrp="1"/>
          </p:cNvSpPr>
          <p:nvPr>
            <p:ph type="sldNum" sz="quarter" idx="5"/>
          </p:nvPr>
        </p:nvSpPr>
        <p:spPr/>
        <p:txBody>
          <a:bodyPr/>
          <a:lstStyle/>
          <a:p>
            <a:fld id="{F3C097A0-37D2-654A-874F-99FA23BC11A3}" type="slidenum">
              <a:rPr lang="en-US" smtClean="0"/>
              <a:t>29</a:t>
            </a:fld>
            <a:endParaRPr lang="en-US"/>
          </a:p>
        </p:txBody>
      </p:sp>
    </p:spTree>
    <p:extLst>
      <p:ext uri="{BB962C8B-B14F-4D97-AF65-F5344CB8AC3E}">
        <p14:creationId xmlns:p14="http://schemas.microsoft.com/office/powerpoint/2010/main" val="30754705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C097A0-37D2-654A-874F-99FA23BC11A3}" type="slidenum">
              <a:rPr lang="en-US" smtClean="0"/>
              <a:t>30</a:t>
            </a:fld>
            <a:endParaRPr lang="en-US"/>
          </a:p>
        </p:txBody>
      </p:sp>
    </p:spTree>
    <p:extLst>
      <p:ext uri="{BB962C8B-B14F-4D97-AF65-F5344CB8AC3E}">
        <p14:creationId xmlns:p14="http://schemas.microsoft.com/office/powerpoint/2010/main" val="20226378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C097A0-37D2-654A-874F-99FA23BC11A3}" type="slidenum">
              <a:rPr lang="en-US" smtClean="0"/>
              <a:t>31</a:t>
            </a:fld>
            <a:endParaRPr lang="en-US"/>
          </a:p>
        </p:txBody>
      </p:sp>
    </p:spTree>
    <p:extLst>
      <p:ext uri="{BB962C8B-B14F-4D97-AF65-F5344CB8AC3E}">
        <p14:creationId xmlns:p14="http://schemas.microsoft.com/office/powerpoint/2010/main" val="39029697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A discriminative model often tries to answer a question such as:</a:t>
            </a:r>
          </a:p>
          <a:p>
            <a:r>
              <a:rPr lang="en-US" sz="1800" dirty="0"/>
              <a:t>“Given this image, is it a cat or a dog?”</a:t>
            </a:r>
          </a:p>
          <a:p>
            <a:r>
              <a:rPr lang="en-US" sz="1800" dirty="0"/>
              <a:t>A generative model asks a different question:</a:t>
            </a:r>
          </a:p>
          <a:p>
            <a:r>
              <a:rPr lang="en-US" sz="1800" dirty="0"/>
              <a:t>“What does the distribution of realistic images look like, and can I generate a new example from it?</a:t>
            </a:r>
          </a:p>
          <a:p>
            <a:endParaRPr lang="en-US" sz="1800" dirty="0"/>
          </a:p>
          <a:p>
            <a:r>
              <a:rPr lang="en-US" sz="1800" dirty="0"/>
              <a:t>We observe samples from some unknown data distribution. We do not know this distribution explicitly.</a:t>
            </a:r>
          </a:p>
          <a:p>
            <a:r>
              <a:rPr lang="en-US" sz="1800" dirty="0"/>
              <a:t>A generative model tries to learn enough about this distribution to create new samples that look as if they came from the same source.</a:t>
            </a:r>
          </a:p>
          <a:p>
            <a:endParaRPr lang="en-US" sz="1800" dirty="0"/>
          </a:p>
          <a:p>
            <a:endParaRPr lang="en-US" sz="1800" dirty="0"/>
          </a:p>
          <a:p>
            <a:r>
              <a:rPr lang="en-US" sz="1800" dirty="0"/>
              <a:t>There are many different ways to do this: GANs, variational autoencoders, normalizing flows, diffusion models.</a:t>
            </a:r>
          </a:p>
          <a:p>
            <a:r>
              <a:rPr lang="en-US" sz="1800" dirty="0"/>
              <a:t>You do not need to know what these are today. We will study several of them later in the </a:t>
            </a:r>
            <a:r>
              <a:rPr lang="en-US" sz="1800"/>
              <a:t>semester.</a:t>
            </a:r>
            <a:endParaRPr lang="en-US" sz="1800" dirty="0"/>
          </a:p>
        </p:txBody>
      </p:sp>
      <p:sp>
        <p:nvSpPr>
          <p:cNvPr id="4" name="Slide Number Placeholder 3"/>
          <p:cNvSpPr>
            <a:spLocks noGrp="1"/>
          </p:cNvSpPr>
          <p:nvPr>
            <p:ph type="sldNum" sz="quarter" idx="5"/>
          </p:nvPr>
        </p:nvSpPr>
        <p:spPr/>
        <p:txBody>
          <a:bodyPr/>
          <a:lstStyle/>
          <a:p>
            <a:fld id="{F3C097A0-37D2-654A-874F-99FA23BC11A3}" type="slidenum">
              <a:rPr lang="en-US" smtClean="0"/>
              <a:t>32</a:t>
            </a:fld>
            <a:endParaRPr lang="en-US"/>
          </a:p>
        </p:txBody>
      </p:sp>
    </p:spTree>
    <p:extLst>
      <p:ext uri="{BB962C8B-B14F-4D97-AF65-F5344CB8AC3E}">
        <p14:creationId xmlns:p14="http://schemas.microsoft.com/office/powerpoint/2010/main" val="5297167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Cats have different colors, poses, backgrounds, sizes, and lighting.</a:t>
            </a:r>
          </a:p>
          <a:p>
            <a:r>
              <a:rPr lang="en-US" dirty="0"/>
              <a:t>So the goal is not to memorize one prototype cat.</a:t>
            </a:r>
          </a:p>
          <a:p>
            <a:r>
              <a:rPr lang="en-US" dirty="0"/>
              <a:t>The model has to learn what kinds of variations are plausible while still producing something that looks like a cat.</a:t>
            </a:r>
          </a:p>
          <a:p>
            <a:endParaRPr lang="en-US" dirty="0"/>
          </a:p>
        </p:txBody>
      </p:sp>
      <p:sp>
        <p:nvSpPr>
          <p:cNvPr id="4" name="Slide Number Placeholder 3"/>
          <p:cNvSpPr>
            <a:spLocks noGrp="1"/>
          </p:cNvSpPr>
          <p:nvPr>
            <p:ph type="sldNum" sz="quarter" idx="5"/>
          </p:nvPr>
        </p:nvSpPr>
        <p:spPr/>
        <p:txBody>
          <a:bodyPr/>
          <a:lstStyle/>
          <a:p>
            <a:fld id="{F3C097A0-37D2-654A-874F-99FA23BC11A3}" type="slidenum">
              <a:rPr lang="en-US" smtClean="0"/>
              <a:t>33</a:t>
            </a:fld>
            <a:endParaRPr lang="en-US"/>
          </a:p>
        </p:txBody>
      </p:sp>
    </p:spTree>
    <p:extLst>
      <p:ext uri="{BB962C8B-B14F-4D97-AF65-F5344CB8AC3E}">
        <p14:creationId xmlns:p14="http://schemas.microsoft.com/office/powerpoint/2010/main" val="16676217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C097A0-37D2-654A-874F-99FA23BC11A3}" type="slidenum">
              <a:rPr lang="en-US" smtClean="0"/>
              <a:t>34</a:t>
            </a:fld>
            <a:endParaRPr lang="en-US"/>
          </a:p>
        </p:txBody>
      </p:sp>
    </p:spTree>
    <p:extLst>
      <p:ext uri="{BB962C8B-B14F-4D97-AF65-F5344CB8AC3E}">
        <p14:creationId xmlns:p14="http://schemas.microsoft.com/office/powerpoint/2010/main" val="38690525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C097A0-37D2-654A-874F-99FA23BC11A3}" type="slidenum">
              <a:rPr lang="en-US" smtClean="0"/>
              <a:t>35</a:t>
            </a:fld>
            <a:endParaRPr lang="en-US"/>
          </a:p>
        </p:txBody>
      </p:sp>
    </p:spTree>
    <p:extLst>
      <p:ext uri="{BB962C8B-B14F-4D97-AF65-F5344CB8AC3E}">
        <p14:creationId xmlns:p14="http://schemas.microsoft.com/office/powerpoint/2010/main" val="10524016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Inpainting: infer what could plausibly appear in the missing region</a:t>
            </a:r>
          </a:p>
          <a:p>
            <a:endParaRPr lang="en-US" dirty="0"/>
          </a:p>
          <a:p>
            <a:r>
              <a:rPr lang="en-US" dirty="0"/>
              <a:t>Modern diffusion models are extremely successful at this kind of conditional generation. </a:t>
            </a:r>
            <a:r>
              <a:rPr lang="en-US"/>
              <a:t>We will study how they work later in the semester.</a:t>
            </a:r>
            <a:endParaRPr lang="en-US" dirty="0"/>
          </a:p>
        </p:txBody>
      </p:sp>
      <p:sp>
        <p:nvSpPr>
          <p:cNvPr id="4" name="Slide Number Placeholder 3"/>
          <p:cNvSpPr>
            <a:spLocks noGrp="1"/>
          </p:cNvSpPr>
          <p:nvPr>
            <p:ph type="sldNum" sz="quarter" idx="5"/>
          </p:nvPr>
        </p:nvSpPr>
        <p:spPr/>
        <p:txBody>
          <a:bodyPr/>
          <a:lstStyle/>
          <a:p>
            <a:fld id="{F3C097A0-37D2-654A-874F-99FA23BC11A3}" type="slidenum">
              <a:rPr lang="en-US" smtClean="0"/>
              <a:t>36</a:t>
            </a:fld>
            <a:endParaRPr lang="en-US"/>
          </a:p>
        </p:txBody>
      </p:sp>
    </p:spTree>
    <p:extLst>
      <p:ext uri="{BB962C8B-B14F-4D97-AF65-F5344CB8AC3E}">
        <p14:creationId xmlns:p14="http://schemas.microsoft.com/office/powerpoint/2010/main" val="25727684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C097A0-37D2-654A-874F-99FA23BC11A3}" type="slidenum">
              <a:rPr lang="en-US" smtClean="0"/>
              <a:t>37</a:t>
            </a:fld>
            <a:endParaRPr lang="en-US"/>
          </a:p>
        </p:txBody>
      </p:sp>
    </p:spTree>
    <p:extLst>
      <p:ext uri="{BB962C8B-B14F-4D97-AF65-F5344CB8AC3E}">
        <p14:creationId xmlns:p14="http://schemas.microsoft.com/office/powerpoint/2010/main" val="2429317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C097A0-37D2-654A-874F-99FA23BC11A3}" type="slidenum">
              <a:rPr lang="en-US" smtClean="0"/>
              <a:t>38</a:t>
            </a:fld>
            <a:endParaRPr lang="en-US"/>
          </a:p>
        </p:txBody>
      </p:sp>
    </p:spTree>
    <p:extLst>
      <p:ext uri="{BB962C8B-B14F-4D97-AF65-F5344CB8AC3E}">
        <p14:creationId xmlns:p14="http://schemas.microsoft.com/office/powerpoint/2010/main" val="25577084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C097A0-37D2-654A-874F-99FA23BC11A3}" type="slidenum">
              <a:rPr lang="en-US" smtClean="0"/>
              <a:t>39</a:t>
            </a:fld>
            <a:endParaRPr lang="en-US"/>
          </a:p>
        </p:txBody>
      </p:sp>
    </p:spTree>
    <p:extLst>
      <p:ext uri="{BB962C8B-B14F-4D97-AF65-F5344CB8AC3E}">
        <p14:creationId xmlns:p14="http://schemas.microsoft.com/office/powerpoint/2010/main" val="14562169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C097A0-37D2-654A-874F-99FA23BC11A3}" type="slidenum">
              <a:rPr lang="en-US" smtClean="0"/>
              <a:t>40</a:t>
            </a:fld>
            <a:endParaRPr lang="en-US"/>
          </a:p>
        </p:txBody>
      </p:sp>
    </p:spTree>
    <p:extLst>
      <p:ext uri="{BB962C8B-B14F-4D97-AF65-F5344CB8AC3E}">
        <p14:creationId xmlns:p14="http://schemas.microsoft.com/office/powerpoint/2010/main" val="26566250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C097A0-37D2-654A-874F-99FA23BC11A3}" type="slidenum">
              <a:rPr lang="en-US" smtClean="0"/>
              <a:t>41</a:t>
            </a:fld>
            <a:endParaRPr lang="en-US"/>
          </a:p>
        </p:txBody>
      </p:sp>
    </p:spTree>
    <p:extLst>
      <p:ext uri="{BB962C8B-B14F-4D97-AF65-F5344CB8AC3E}">
        <p14:creationId xmlns:p14="http://schemas.microsoft.com/office/powerpoint/2010/main" val="37293238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AEC4F6-10A3-2446-A06D-55EFB7AEEBFB}" type="slidenum">
              <a:rPr lang="en-US" smtClean="0"/>
              <a:t>52</a:t>
            </a:fld>
            <a:endParaRPr lang="en-US"/>
          </a:p>
        </p:txBody>
      </p:sp>
    </p:spTree>
    <p:extLst>
      <p:ext uri="{BB962C8B-B14F-4D97-AF65-F5344CB8AC3E}">
        <p14:creationId xmlns:p14="http://schemas.microsoft.com/office/powerpoint/2010/main" val="29133574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A67B1-DCAC-28B6-EA0E-897E75E5538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3CC1579-688B-7C72-7E21-65A0EA709F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E067810-69E7-7940-5619-688C346A0266}"/>
              </a:ext>
            </a:extLst>
          </p:cNvPr>
          <p:cNvSpPr>
            <a:spLocks noGrp="1"/>
          </p:cNvSpPr>
          <p:nvPr>
            <p:ph type="dt" sz="half" idx="10"/>
          </p:nvPr>
        </p:nvSpPr>
        <p:spPr/>
        <p:txBody>
          <a:bodyPr/>
          <a:lstStyle/>
          <a:p>
            <a:fld id="{E3D5455B-406A-8442-8CE5-1735AC10E5D2}" type="datetimeFigureOut">
              <a:rPr lang="en-US" smtClean="0"/>
              <a:t>9/1/26</a:t>
            </a:fld>
            <a:endParaRPr lang="en-US"/>
          </a:p>
        </p:txBody>
      </p:sp>
      <p:sp>
        <p:nvSpPr>
          <p:cNvPr id="5" name="Footer Placeholder 4">
            <a:extLst>
              <a:ext uri="{FF2B5EF4-FFF2-40B4-BE49-F238E27FC236}">
                <a16:creationId xmlns:a16="http://schemas.microsoft.com/office/drawing/2014/main" id="{C5A460AF-0E1B-8B6A-5317-86B3EEE076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675EC2-B058-8EA6-64AA-5487454C9825}"/>
              </a:ext>
            </a:extLst>
          </p:cNvPr>
          <p:cNvSpPr>
            <a:spLocks noGrp="1"/>
          </p:cNvSpPr>
          <p:nvPr>
            <p:ph type="sldNum" sz="quarter" idx="12"/>
          </p:nvPr>
        </p:nvSpPr>
        <p:spPr/>
        <p:txBody>
          <a:bodyPr/>
          <a:lstStyle/>
          <a:p>
            <a:fld id="{902D83B3-54AD-4645-9E77-FBCA058F4D1C}" type="slidenum">
              <a:rPr lang="en-US" smtClean="0"/>
              <a:t>‹#›</a:t>
            </a:fld>
            <a:endParaRPr lang="en-US"/>
          </a:p>
        </p:txBody>
      </p:sp>
    </p:spTree>
    <p:extLst>
      <p:ext uri="{BB962C8B-B14F-4D97-AF65-F5344CB8AC3E}">
        <p14:creationId xmlns:p14="http://schemas.microsoft.com/office/powerpoint/2010/main" val="18911271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A601-BF2F-0F52-C870-3D1EF2BD17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D659EF-F7D5-1378-FE04-102D1566B1E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ED2F52-24C6-58D2-5BE7-8250F0CD88FF}"/>
              </a:ext>
            </a:extLst>
          </p:cNvPr>
          <p:cNvSpPr>
            <a:spLocks noGrp="1"/>
          </p:cNvSpPr>
          <p:nvPr>
            <p:ph type="dt" sz="half" idx="10"/>
          </p:nvPr>
        </p:nvSpPr>
        <p:spPr/>
        <p:txBody>
          <a:bodyPr/>
          <a:lstStyle/>
          <a:p>
            <a:fld id="{E3D5455B-406A-8442-8CE5-1735AC10E5D2}" type="datetimeFigureOut">
              <a:rPr lang="en-US" smtClean="0"/>
              <a:t>9/1/26</a:t>
            </a:fld>
            <a:endParaRPr lang="en-US"/>
          </a:p>
        </p:txBody>
      </p:sp>
      <p:sp>
        <p:nvSpPr>
          <p:cNvPr id="5" name="Footer Placeholder 4">
            <a:extLst>
              <a:ext uri="{FF2B5EF4-FFF2-40B4-BE49-F238E27FC236}">
                <a16:creationId xmlns:a16="http://schemas.microsoft.com/office/drawing/2014/main" id="{B412672C-ED3D-395B-0B1D-6BEE13C6B6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EC05E0-84FC-D0C8-C130-3586DBDD6436}"/>
              </a:ext>
            </a:extLst>
          </p:cNvPr>
          <p:cNvSpPr>
            <a:spLocks noGrp="1"/>
          </p:cNvSpPr>
          <p:nvPr>
            <p:ph type="sldNum" sz="quarter" idx="12"/>
          </p:nvPr>
        </p:nvSpPr>
        <p:spPr/>
        <p:txBody>
          <a:bodyPr/>
          <a:lstStyle/>
          <a:p>
            <a:fld id="{902D83B3-54AD-4645-9E77-FBCA058F4D1C}" type="slidenum">
              <a:rPr lang="en-US" smtClean="0"/>
              <a:t>‹#›</a:t>
            </a:fld>
            <a:endParaRPr lang="en-US"/>
          </a:p>
        </p:txBody>
      </p:sp>
    </p:spTree>
    <p:extLst>
      <p:ext uri="{BB962C8B-B14F-4D97-AF65-F5344CB8AC3E}">
        <p14:creationId xmlns:p14="http://schemas.microsoft.com/office/powerpoint/2010/main" val="3053284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E66CB-1A57-A9E6-D24A-C2E9DBA67F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681B78D-1EEE-6B77-EC74-0115BBE93F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635F6EE-BE00-8B00-6741-0158022808D3}"/>
              </a:ext>
            </a:extLst>
          </p:cNvPr>
          <p:cNvSpPr>
            <a:spLocks noGrp="1"/>
          </p:cNvSpPr>
          <p:nvPr>
            <p:ph type="dt" sz="half" idx="10"/>
          </p:nvPr>
        </p:nvSpPr>
        <p:spPr/>
        <p:txBody>
          <a:bodyPr/>
          <a:lstStyle/>
          <a:p>
            <a:fld id="{E3D5455B-406A-8442-8CE5-1735AC10E5D2}" type="datetimeFigureOut">
              <a:rPr lang="en-US" smtClean="0"/>
              <a:t>9/1/26</a:t>
            </a:fld>
            <a:endParaRPr lang="en-US"/>
          </a:p>
        </p:txBody>
      </p:sp>
      <p:sp>
        <p:nvSpPr>
          <p:cNvPr id="5" name="Footer Placeholder 4">
            <a:extLst>
              <a:ext uri="{FF2B5EF4-FFF2-40B4-BE49-F238E27FC236}">
                <a16:creationId xmlns:a16="http://schemas.microsoft.com/office/drawing/2014/main" id="{B9293539-4666-5A82-576F-0EA1DBF5C3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6CA41E-6AB7-24CC-6277-148E722C6F25}"/>
              </a:ext>
            </a:extLst>
          </p:cNvPr>
          <p:cNvSpPr>
            <a:spLocks noGrp="1"/>
          </p:cNvSpPr>
          <p:nvPr>
            <p:ph type="sldNum" sz="quarter" idx="12"/>
          </p:nvPr>
        </p:nvSpPr>
        <p:spPr/>
        <p:txBody>
          <a:bodyPr/>
          <a:lstStyle/>
          <a:p>
            <a:fld id="{902D83B3-54AD-4645-9E77-FBCA058F4D1C}" type="slidenum">
              <a:rPr lang="en-US" smtClean="0"/>
              <a:t>‹#›</a:t>
            </a:fld>
            <a:endParaRPr lang="en-US"/>
          </a:p>
        </p:txBody>
      </p:sp>
    </p:spTree>
    <p:extLst>
      <p:ext uri="{BB962C8B-B14F-4D97-AF65-F5344CB8AC3E}">
        <p14:creationId xmlns:p14="http://schemas.microsoft.com/office/powerpoint/2010/main" val="1780901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B13F-5DE5-127A-640F-4C2E5ACAD0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42710B-7862-2CBF-3F31-8AD57B59CFE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B885214-852C-46C9-A306-8CE825F080C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A22E424-2602-F12B-B4BF-15DF70D5B89A}"/>
              </a:ext>
            </a:extLst>
          </p:cNvPr>
          <p:cNvSpPr>
            <a:spLocks noGrp="1"/>
          </p:cNvSpPr>
          <p:nvPr>
            <p:ph type="dt" sz="half" idx="10"/>
          </p:nvPr>
        </p:nvSpPr>
        <p:spPr/>
        <p:txBody>
          <a:bodyPr/>
          <a:lstStyle/>
          <a:p>
            <a:fld id="{E3D5455B-406A-8442-8CE5-1735AC10E5D2}" type="datetimeFigureOut">
              <a:rPr lang="en-US" smtClean="0"/>
              <a:t>9/1/26</a:t>
            </a:fld>
            <a:endParaRPr lang="en-US"/>
          </a:p>
        </p:txBody>
      </p:sp>
      <p:sp>
        <p:nvSpPr>
          <p:cNvPr id="6" name="Footer Placeholder 5">
            <a:extLst>
              <a:ext uri="{FF2B5EF4-FFF2-40B4-BE49-F238E27FC236}">
                <a16:creationId xmlns:a16="http://schemas.microsoft.com/office/drawing/2014/main" id="{D848C878-7EA6-4925-DB5C-E0E925526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209819-26CE-3F3C-C39D-710EE7D2597F}"/>
              </a:ext>
            </a:extLst>
          </p:cNvPr>
          <p:cNvSpPr>
            <a:spLocks noGrp="1"/>
          </p:cNvSpPr>
          <p:nvPr>
            <p:ph type="sldNum" sz="quarter" idx="12"/>
          </p:nvPr>
        </p:nvSpPr>
        <p:spPr/>
        <p:txBody>
          <a:bodyPr/>
          <a:lstStyle/>
          <a:p>
            <a:fld id="{902D83B3-54AD-4645-9E77-FBCA058F4D1C}" type="slidenum">
              <a:rPr lang="en-US" smtClean="0"/>
              <a:t>‹#›</a:t>
            </a:fld>
            <a:endParaRPr lang="en-US"/>
          </a:p>
        </p:txBody>
      </p:sp>
    </p:spTree>
    <p:extLst>
      <p:ext uri="{BB962C8B-B14F-4D97-AF65-F5344CB8AC3E}">
        <p14:creationId xmlns:p14="http://schemas.microsoft.com/office/powerpoint/2010/main" val="1355138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5B5CD-3893-1352-A436-233E7554A86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4F45A5F-86DF-C95C-2E0E-C7DBE6D348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8990D5B-4545-C8A5-5CFE-8A1DB75AF8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738EA5-5CAF-4D1B-A4B7-59190B5B01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4B4C74-33B2-6495-9DDF-CAE5D253DFB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0171BC-6549-7E1B-8633-1778A7D0E42B}"/>
              </a:ext>
            </a:extLst>
          </p:cNvPr>
          <p:cNvSpPr>
            <a:spLocks noGrp="1"/>
          </p:cNvSpPr>
          <p:nvPr>
            <p:ph type="dt" sz="half" idx="10"/>
          </p:nvPr>
        </p:nvSpPr>
        <p:spPr/>
        <p:txBody>
          <a:bodyPr/>
          <a:lstStyle/>
          <a:p>
            <a:fld id="{E3D5455B-406A-8442-8CE5-1735AC10E5D2}" type="datetimeFigureOut">
              <a:rPr lang="en-US" smtClean="0"/>
              <a:t>9/1/26</a:t>
            </a:fld>
            <a:endParaRPr lang="en-US"/>
          </a:p>
        </p:txBody>
      </p:sp>
      <p:sp>
        <p:nvSpPr>
          <p:cNvPr id="8" name="Footer Placeholder 7">
            <a:extLst>
              <a:ext uri="{FF2B5EF4-FFF2-40B4-BE49-F238E27FC236}">
                <a16:creationId xmlns:a16="http://schemas.microsoft.com/office/drawing/2014/main" id="{ECC1868D-1D96-2D6B-F478-8C32A815ADD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DE0ADCA-DDC3-3B28-C7BD-5F7EC429ACE4}"/>
              </a:ext>
            </a:extLst>
          </p:cNvPr>
          <p:cNvSpPr>
            <a:spLocks noGrp="1"/>
          </p:cNvSpPr>
          <p:nvPr>
            <p:ph type="sldNum" sz="quarter" idx="12"/>
          </p:nvPr>
        </p:nvSpPr>
        <p:spPr/>
        <p:txBody>
          <a:bodyPr/>
          <a:lstStyle/>
          <a:p>
            <a:fld id="{902D83B3-54AD-4645-9E77-FBCA058F4D1C}" type="slidenum">
              <a:rPr lang="en-US" smtClean="0"/>
              <a:t>‹#›</a:t>
            </a:fld>
            <a:endParaRPr lang="en-US"/>
          </a:p>
        </p:txBody>
      </p:sp>
    </p:spTree>
    <p:extLst>
      <p:ext uri="{BB962C8B-B14F-4D97-AF65-F5344CB8AC3E}">
        <p14:creationId xmlns:p14="http://schemas.microsoft.com/office/powerpoint/2010/main" val="3559800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EB705-698F-E8E7-5A07-DA719675CBD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62CEC80-DB5B-5156-752F-24DE7E083FDE}"/>
              </a:ext>
            </a:extLst>
          </p:cNvPr>
          <p:cNvSpPr>
            <a:spLocks noGrp="1"/>
          </p:cNvSpPr>
          <p:nvPr>
            <p:ph type="dt" sz="half" idx="10"/>
          </p:nvPr>
        </p:nvSpPr>
        <p:spPr/>
        <p:txBody>
          <a:bodyPr/>
          <a:lstStyle/>
          <a:p>
            <a:fld id="{E3D5455B-406A-8442-8CE5-1735AC10E5D2}" type="datetimeFigureOut">
              <a:rPr lang="en-US" smtClean="0"/>
              <a:t>9/1/26</a:t>
            </a:fld>
            <a:endParaRPr lang="en-US"/>
          </a:p>
        </p:txBody>
      </p:sp>
      <p:sp>
        <p:nvSpPr>
          <p:cNvPr id="4" name="Footer Placeholder 3">
            <a:extLst>
              <a:ext uri="{FF2B5EF4-FFF2-40B4-BE49-F238E27FC236}">
                <a16:creationId xmlns:a16="http://schemas.microsoft.com/office/drawing/2014/main" id="{FEE79648-114B-6F79-1648-D7A75037F9A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AF67DB0-4254-5D8C-7BDC-11B50B31D977}"/>
              </a:ext>
            </a:extLst>
          </p:cNvPr>
          <p:cNvSpPr>
            <a:spLocks noGrp="1"/>
          </p:cNvSpPr>
          <p:nvPr>
            <p:ph type="sldNum" sz="quarter" idx="12"/>
          </p:nvPr>
        </p:nvSpPr>
        <p:spPr/>
        <p:txBody>
          <a:bodyPr/>
          <a:lstStyle/>
          <a:p>
            <a:fld id="{902D83B3-54AD-4645-9E77-FBCA058F4D1C}" type="slidenum">
              <a:rPr lang="en-US" smtClean="0"/>
              <a:t>‹#›</a:t>
            </a:fld>
            <a:endParaRPr lang="en-US"/>
          </a:p>
        </p:txBody>
      </p:sp>
    </p:spTree>
    <p:extLst>
      <p:ext uri="{BB962C8B-B14F-4D97-AF65-F5344CB8AC3E}">
        <p14:creationId xmlns:p14="http://schemas.microsoft.com/office/powerpoint/2010/main" val="412402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6CAB07-B9CF-959D-1B04-9D21CD9FA23C}"/>
              </a:ext>
            </a:extLst>
          </p:cNvPr>
          <p:cNvSpPr>
            <a:spLocks noGrp="1"/>
          </p:cNvSpPr>
          <p:nvPr>
            <p:ph type="dt" sz="half" idx="10"/>
          </p:nvPr>
        </p:nvSpPr>
        <p:spPr/>
        <p:txBody>
          <a:bodyPr/>
          <a:lstStyle/>
          <a:p>
            <a:fld id="{E3D5455B-406A-8442-8CE5-1735AC10E5D2}" type="datetimeFigureOut">
              <a:rPr lang="en-US" smtClean="0"/>
              <a:t>9/1/26</a:t>
            </a:fld>
            <a:endParaRPr lang="en-US"/>
          </a:p>
        </p:txBody>
      </p:sp>
      <p:sp>
        <p:nvSpPr>
          <p:cNvPr id="3" name="Footer Placeholder 2">
            <a:extLst>
              <a:ext uri="{FF2B5EF4-FFF2-40B4-BE49-F238E27FC236}">
                <a16:creationId xmlns:a16="http://schemas.microsoft.com/office/drawing/2014/main" id="{A2271C62-1C61-9510-DD9B-08EB1A5E638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46E3AF6-01A7-5DD8-8EB8-CE2C8EB0BC0B}"/>
              </a:ext>
            </a:extLst>
          </p:cNvPr>
          <p:cNvSpPr>
            <a:spLocks noGrp="1"/>
          </p:cNvSpPr>
          <p:nvPr>
            <p:ph type="sldNum" sz="quarter" idx="12"/>
          </p:nvPr>
        </p:nvSpPr>
        <p:spPr/>
        <p:txBody>
          <a:bodyPr/>
          <a:lstStyle/>
          <a:p>
            <a:fld id="{902D83B3-54AD-4645-9E77-FBCA058F4D1C}" type="slidenum">
              <a:rPr lang="en-US" smtClean="0"/>
              <a:t>‹#›</a:t>
            </a:fld>
            <a:endParaRPr lang="en-US"/>
          </a:p>
        </p:txBody>
      </p:sp>
    </p:spTree>
    <p:extLst>
      <p:ext uri="{BB962C8B-B14F-4D97-AF65-F5344CB8AC3E}">
        <p14:creationId xmlns:p14="http://schemas.microsoft.com/office/powerpoint/2010/main" val="1675711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071B-635F-7D43-7FA7-61D2AF0E8F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C45E18D-8AEF-63C6-8A3F-3FC8598ADA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7FEF0DB-5315-5502-FAB1-05B987233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6D0100-337D-D7EF-CFEC-74EE1084F0CE}"/>
              </a:ext>
            </a:extLst>
          </p:cNvPr>
          <p:cNvSpPr>
            <a:spLocks noGrp="1"/>
          </p:cNvSpPr>
          <p:nvPr>
            <p:ph type="dt" sz="half" idx="10"/>
          </p:nvPr>
        </p:nvSpPr>
        <p:spPr/>
        <p:txBody>
          <a:bodyPr/>
          <a:lstStyle/>
          <a:p>
            <a:fld id="{E3D5455B-406A-8442-8CE5-1735AC10E5D2}" type="datetimeFigureOut">
              <a:rPr lang="en-US" smtClean="0"/>
              <a:t>9/1/26</a:t>
            </a:fld>
            <a:endParaRPr lang="en-US"/>
          </a:p>
        </p:txBody>
      </p:sp>
      <p:sp>
        <p:nvSpPr>
          <p:cNvPr id="6" name="Footer Placeholder 5">
            <a:extLst>
              <a:ext uri="{FF2B5EF4-FFF2-40B4-BE49-F238E27FC236}">
                <a16:creationId xmlns:a16="http://schemas.microsoft.com/office/drawing/2014/main" id="{DD16AD7C-8B24-7175-E4D7-DEF7A99565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C0DF86-C792-3830-EE23-A2B9618E162F}"/>
              </a:ext>
            </a:extLst>
          </p:cNvPr>
          <p:cNvSpPr>
            <a:spLocks noGrp="1"/>
          </p:cNvSpPr>
          <p:nvPr>
            <p:ph type="sldNum" sz="quarter" idx="12"/>
          </p:nvPr>
        </p:nvSpPr>
        <p:spPr/>
        <p:txBody>
          <a:bodyPr/>
          <a:lstStyle/>
          <a:p>
            <a:fld id="{902D83B3-54AD-4645-9E77-FBCA058F4D1C}" type="slidenum">
              <a:rPr lang="en-US" smtClean="0"/>
              <a:t>‹#›</a:t>
            </a:fld>
            <a:endParaRPr lang="en-US"/>
          </a:p>
        </p:txBody>
      </p:sp>
    </p:spTree>
    <p:extLst>
      <p:ext uri="{BB962C8B-B14F-4D97-AF65-F5344CB8AC3E}">
        <p14:creationId xmlns:p14="http://schemas.microsoft.com/office/powerpoint/2010/main" val="2623553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892A1-E411-F0AE-8F6F-5CBCB82A52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66F1270-0D49-4FCF-178B-B3EED44656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C532E9C-F57E-C369-DA96-0A40256BB5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941DF0-308E-8411-7615-7CCE076650D8}"/>
              </a:ext>
            </a:extLst>
          </p:cNvPr>
          <p:cNvSpPr>
            <a:spLocks noGrp="1"/>
          </p:cNvSpPr>
          <p:nvPr>
            <p:ph type="dt" sz="half" idx="10"/>
          </p:nvPr>
        </p:nvSpPr>
        <p:spPr/>
        <p:txBody>
          <a:bodyPr/>
          <a:lstStyle/>
          <a:p>
            <a:fld id="{E3D5455B-406A-8442-8CE5-1735AC10E5D2}" type="datetimeFigureOut">
              <a:rPr lang="en-US" smtClean="0"/>
              <a:t>9/1/26</a:t>
            </a:fld>
            <a:endParaRPr lang="en-US"/>
          </a:p>
        </p:txBody>
      </p:sp>
      <p:sp>
        <p:nvSpPr>
          <p:cNvPr id="6" name="Footer Placeholder 5">
            <a:extLst>
              <a:ext uri="{FF2B5EF4-FFF2-40B4-BE49-F238E27FC236}">
                <a16:creationId xmlns:a16="http://schemas.microsoft.com/office/drawing/2014/main" id="{BCDF7254-8161-2315-706B-486388BBB3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796950-1A8D-C320-3DBF-B2A0D257BFA8}"/>
              </a:ext>
            </a:extLst>
          </p:cNvPr>
          <p:cNvSpPr>
            <a:spLocks noGrp="1"/>
          </p:cNvSpPr>
          <p:nvPr>
            <p:ph type="sldNum" sz="quarter" idx="12"/>
          </p:nvPr>
        </p:nvSpPr>
        <p:spPr/>
        <p:txBody>
          <a:bodyPr/>
          <a:lstStyle/>
          <a:p>
            <a:fld id="{902D83B3-54AD-4645-9E77-FBCA058F4D1C}" type="slidenum">
              <a:rPr lang="en-US" smtClean="0"/>
              <a:t>‹#›</a:t>
            </a:fld>
            <a:endParaRPr lang="en-US"/>
          </a:p>
        </p:txBody>
      </p:sp>
    </p:spTree>
    <p:extLst>
      <p:ext uri="{BB962C8B-B14F-4D97-AF65-F5344CB8AC3E}">
        <p14:creationId xmlns:p14="http://schemas.microsoft.com/office/powerpoint/2010/main" val="33995793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AEAA8-4A92-3C5B-6DDF-517958C2262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6345A8B-C8BF-E38F-138B-C6BBEF89586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CDF1F1-8783-24F6-F2B1-BD822A7E43FF}"/>
              </a:ext>
            </a:extLst>
          </p:cNvPr>
          <p:cNvSpPr>
            <a:spLocks noGrp="1"/>
          </p:cNvSpPr>
          <p:nvPr>
            <p:ph type="dt" sz="half" idx="10"/>
          </p:nvPr>
        </p:nvSpPr>
        <p:spPr/>
        <p:txBody>
          <a:bodyPr/>
          <a:lstStyle/>
          <a:p>
            <a:fld id="{E3D5455B-406A-8442-8CE5-1735AC10E5D2}" type="datetimeFigureOut">
              <a:rPr lang="en-US" smtClean="0"/>
              <a:t>9/1/26</a:t>
            </a:fld>
            <a:endParaRPr lang="en-US"/>
          </a:p>
        </p:txBody>
      </p:sp>
      <p:sp>
        <p:nvSpPr>
          <p:cNvPr id="5" name="Footer Placeholder 4">
            <a:extLst>
              <a:ext uri="{FF2B5EF4-FFF2-40B4-BE49-F238E27FC236}">
                <a16:creationId xmlns:a16="http://schemas.microsoft.com/office/drawing/2014/main" id="{D2D8AE51-3734-A4FF-8F9D-970EAFCBA0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42AC8A-8182-D91A-D3E3-D1644ADEB713}"/>
              </a:ext>
            </a:extLst>
          </p:cNvPr>
          <p:cNvSpPr>
            <a:spLocks noGrp="1"/>
          </p:cNvSpPr>
          <p:nvPr>
            <p:ph type="sldNum" sz="quarter" idx="12"/>
          </p:nvPr>
        </p:nvSpPr>
        <p:spPr/>
        <p:txBody>
          <a:bodyPr/>
          <a:lstStyle/>
          <a:p>
            <a:fld id="{902D83B3-54AD-4645-9E77-FBCA058F4D1C}" type="slidenum">
              <a:rPr lang="en-US" smtClean="0"/>
              <a:t>‹#›</a:t>
            </a:fld>
            <a:endParaRPr lang="en-US"/>
          </a:p>
        </p:txBody>
      </p:sp>
    </p:spTree>
    <p:extLst>
      <p:ext uri="{BB962C8B-B14F-4D97-AF65-F5344CB8AC3E}">
        <p14:creationId xmlns:p14="http://schemas.microsoft.com/office/powerpoint/2010/main" val="2171014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47ADEB6-D31D-0DE4-61E2-3C1DC60336F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6D3EC35-D308-F01F-13D3-CCC67586F97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830B61-2DB3-D8CC-3DFA-FF9AF5C59C30}"/>
              </a:ext>
            </a:extLst>
          </p:cNvPr>
          <p:cNvSpPr>
            <a:spLocks noGrp="1"/>
          </p:cNvSpPr>
          <p:nvPr>
            <p:ph type="dt" sz="half" idx="10"/>
          </p:nvPr>
        </p:nvSpPr>
        <p:spPr/>
        <p:txBody>
          <a:bodyPr/>
          <a:lstStyle/>
          <a:p>
            <a:fld id="{E3D5455B-406A-8442-8CE5-1735AC10E5D2}" type="datetimeFigureOut">
              <a:rPr lang="en-US" smtClean="0"/>
              <a:t>9/1/26</a:t>
            </a:fld>
            <a:endParaRPr lang="en-US"/>
          </a:p>
        </p:txBody>
      </p:sp>
      <p:sp>
        <p:nvSpPr>
          <p:cNvPr id="5" name="Footer Placeholder 4">
            <a:extLst>
              <a:ext uri="{FF2B5EF4-FFF2-40B4-BE49-F238E27FC236}">
                <a16:creationId xmlns:a16="http://schemas.microsoft.com/office/drawing/2014/main" id="{D246855A-6B33-80D0-2536-D3548AEFDF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EBDF33-B1B4-437B-7C51-F9F695382696}"/>
              </a:ext>
            </a:extLst>
          </p:cNvPr>
          <p:cNvSpPr>
            <a:spLocks noGrp="1"/>
          </p:cNvSpPr>
          <p:nvPr>
            <p:ph type="sldNum" sz="quarter" idx="12"/>
          </p:nvPr>
        </p:nvSpPr>
        <p:spPr/>
        <p:txBody>
          <a:bodyPr/>
          <a:lstStyle/>
          <a:p>
            <a:fld id="{902D83B3-54AD-4645-9E77-FBCA058F4D1C}" type="slidenum">
              <a:rPr lang="en-US" smtClean="0"/>
              <a:t>‹#›</a:t>
            </a:fld>
            <a:endParaRPr lang="en-US"/>
          </a:p>
        </p:txBody>
      </p:sp>
    </p:spTree>
    <p:extLst>
      <p:ext uri="{BB962C8B-B14F-4D97-AF65-F5344CB8AC3E}">
        <p14:creationId xmlns:p14="http://schemas.microsoft.com/office/powerpoint/2010/main" val="1104211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0D4DBF-B7FD-B91E-8EC2-2FE53A8FA0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EF1A27D-26DF-3801-018F-0B0545BA77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5A0AD5-AB5C-0121-30FF-2987A25B64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D5455B-406A-8442-8CE5-1735AC10E5D2}" type="datetimeFigureOut">
              <a:rPr lang="en-US" smtClean="0"/>
              <a:t>9/1/26</a:t>
            </a:fld>
            <a:endParaRPr lang="en-US"/>
          </a:p>
        </p:txBody>
      </p:sp>
      <p:sp>
        <p:nvSpPr>
          <p:cNvPr id="5" name="Footer Placeholder 4">
            <a:extLst>
              <a:ext uri="{FF2B5EF4-FFF2-40B4-BE49-F238E27FC236}">
                <a16:creationId xmlns:a16="http://schemas.microsoft.com/office/drawing/2014/main" id="{6F2ABF2F-BA6B-8636-DCB8-FE72B0584D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8C3BAA9-8588-9526-62DA-2F587BDDD5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2D83B3-54AD-4645-9E77-FBCA058F4D1C}" type="slidenum">
              <a:rPr lang="en-US" smtClean="0"/>
              <a:t>‹#›</a:t>
            </a:fld>
            <a:endParaRPr lang="en-US"/>
          </a:p>
        </p:txBody>
      </p:sp>
    </p:spTree>
    <p:extLst>
      <p:ext uri="{BB962C8B-B14F-4D97-AF65-F5344CB8AC3E}">
        <p14:creationId xmlns:p14="http://schemas.microsoft.com/office/powerpoint/2010/main" val="2512833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jiaming-liang.github.io/ML.htm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mailto:jiaming.liang@rochester.edu"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mailto:ttran53@ur.rochester.edu"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d2l.ai/" TargetMode="Externa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3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0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ABF2A-E4E6-257E-C8D4-D35A41226A7B}"/>
              </a:ext>
            </a:extLst>
          </p:cNvPr>
          <p:cNvSpPr>
            <a:spLocks noGrp="1"/>
          </p:cNvSpPr>
          <p:nvPr>
            <p:ph type="ctrTitle"/>
          </p:nvPr>
        </p:nvSpPr>
        <p:spPr>
          <a:xfrm>
            <a:off x="1028700" y="457200"/>
            <a:ext cx="10134600" cy="2387600"/>
          </a:xfrm>
        </p:spPr>
        <p:txBody>
          <a:bodyPr>
            <a:normAutofit/>
          </a:bodyPr>
          <a:lstStyle/>
          <a:p>
            <a:r>
              <a:rPr lang="en-US" dirty="0"/>
              <a:t>CSC </a:t>
            </a:r>
            <a:r>
              <a:rPr lang="en-US" altLang="zh-CN" dirty="0"/>
              <a:t>246</a:t>
            </a:r>
            <a:r>
              <a:rPr lang="en-US" dirty="0"/>
              <a:t> Machine Learning</a:t>
            </a:r>
            <a:br>
              <a:rPr lang="en-US" dirty="0"/>
            </a:br>
            <a:r>
              <a:rPr lang="en-US" dirty="0"/>
              <a:t>Fall 2026</a:t>
            </a:r>
          </a:p>
        </p:txBody>
      </p:sp>
      <p:sp>
        <p:nvSpPr>
          <p:cNvPr id="3" name="Subtitle 2">
            <a:extLst>
              <a:ext uri="{FF2B5EF4-FFF2-40B4-BE49-F238E27FC236}">
                <a16:creationId xmlns:a16="http://schemas.microsoft.com/office/drawing/2014/main" id="{945E28C7-E4C7-5A53-CCCC-25FA31F803D6}"/>
              </a:ext>
            </a:extLst>
          </p:cNvPr>
          <p:cNvSpPr>
            <a:spLocks noGrp="1"/>
          </p:cNvSpPr>
          <p:nvPr>
            <p:ph type="subTitle" idx="1"/>
          </p:nvPr>
        </p:nvSpPr>
        <p:spPr>
          <a:xfrm>
            <a:off x="1524000" y="3856038"/>
            <a:ext cx="9144000" cy="2544762"/>
          </a:xfrm>
        </p:spPr>
        <p:txBody>
          <a:bodyPr>
            <a:normAutofit lnSpcReduction="10000"/>
          </a:bodyPr>
          <a:lstStyle/>
          <a:p>
            <a:r>
              <a:rPr lang="en-US" dirty="0"/>
              <a:t>Jiaming Liang</a:t>
            </a:r>
          </a:p>
          <a:p>
            <a:endParaRPr lang="en-US" dirty="0"/>
          </a:p>
          <a:p>
            <a:r>
              <a:rPr lang="en-US" dirty="0"/>
              <a:t>GIDS-AI/Department of Computer Science</a:t>
            </a:r>
          </a:p>
          <a:p>
            <a:r>
              <a:rPr lang="en-US" dirty="0"/>
              <a:t>University of Rochester</a:t>
            </a:r>
          </a:p>
          <a:p>
            <a:endParaRPr lang="en-US" dirty="0"/>
          </a:p>
          <a:p>
            <a:r>
              <a:rPr lang="en-US" dirty="0"/>
              <a:t>September 1, 2026</a:t>
            </a:r>
          </a:p>
        </p:txBody>
      </p:sp>
    </p:spTree>
    <p:extLst>
      <p:ext uri="{BB962C8B-B14F-4D97-AF65-F5344CB8AC3E}">
        <p14:creationId xmlns:p14="http://schemas.microsoft.com/office/powerpoint/2010/main" val="1933648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7B75E-C486-E987-2C7B-4C6F138A3B5D}"/>
              </a:ext>
            </a:extLst>
          </p:cNvPr>
          <p:cNvSpPr>
            <a:spLocks noGrp="1"/>
          </p:cNvSpPr>
          <p:nvPr>
            <p:ph type="title"/>
          </p:nvPr>
        </p:nvSpPr>
        <p:spPr/>
        <p:txBody>
          <a:bodyPr/>
          <a:lstStyle/>
          <a:p>
            <a:r>
              <a:rPr lang="en-US" dirty="0"/>
              <a:t>Course Information</a:t>
            </a:r>
          </a:p>
        </p:txBody>
      </p:sp>
      <p:sp>
        <p:nvSpPr>
          <p:cNvPr id="3" name="Content Placeholder 2">
            <a:extLst>
              <a:ext uri="{FF2B5EF4-FFF2-40B4-BE49-F238E27FC236}">
                <a16:creationId xmlns:a16="http://schemas.microsoft.com/office/drawing/2014/main" id="{6843D255-028F-1110-5F07-3A9FC04C5070}"/>
              </a:ext>
            </a:extLst>
          </p:cNvPr>
          <p:cNvSpPr>
            <a:spLocks noGrp="1"/>
          </p:cNvSpPr>
          <p:nvPr>
            <p:ph idx="1"/>
          </p:nvPr>
        </p:nvSpPr>
        <p:spPr/>
        <p:txBody>
          <a:bodyPr>
            <a:normAutofit/>
          </a:bodyPr>
          <a:lstStyle/>
          <a:p>
            <a:r>
              <a:rPr lang="en-US" dirty="0"/>
              <a:t>Time: Tuesday &amp; Thursday, </a:t>
            </a:r>
            <a:r>
              <a:rPr lang="en-US" altLang="zh-CN" dirty="0"/>
              <a:t>3</a:t>
            </a:r>
            <a:r>
              <a:rPr lang="en-US" dirty="0"/>
              <a:t>:</a:t>
            </a:r>
            <a:r>
              <a:rPr lang="en-US" altLang="zh-CN" dirty="0"/>
              <a:t>25</a:t>
            </a:r>
            <a:r>
              <a:rPr lang="en-US" dirty="0"/>
              <a:t> – </a:t>
            </a:r>
            <a:r>
              <a:rPr lang="en-US" altLang="zh-CN" dirty="0"/>
              <a:t>4</a:t>
            </a:r>
            <a:r>
              <a:rPr lang="en-US" dirty="0"/>
              <a:t>:</a:t>
            </a:r>
            <a:r>
              <a:rPr lang="en-US" altLang="zh-CN" dirty="0"/>
              <a:t>40</a:t>
            </a:r>
            <a:r>
              <a:rPr lang="en-US" dirty="0"/>
              <a:t> pm</a:t>
            </a:r>
          </a:p>
          <a:p>
            <a:r>
              <a:rPr lang="en-US" dirty="0"/>
              <a:t>Location: Gavett Hall 206</a:t>
            </a:r>
          </a:p>
          <a:p>
            <a:r>
              <a:rPr lang="en-US" dirty="0"/>
              <a:t>Instructor: Jiaming Liang</a:t>
            </a:r>
          </a:p>
          <a:p>
            <a:r>
              <a:rPr lang="en-US" dirty="0"/>
              <a:t>Teaching Assistant: Tung Lam Tran</a:t>
            </a:r>
          </a:p>
          <a:p>
            <a:r>
              <a:rPr lang="en-US" dirty="0"/>
              <a:t>Blackboard</a:t>
            </a:r>
          </a:p>
          <a:p>
            <a:r>
              <a:rPr lang="en-US" dirty="0"/>
              <a:t>Website: </a:t>
            </a:r>
            <a:r>
              <a:rPr lang="en-US" dirty="0">
                <a:hlinkClick r:id="rId2"/>
              </a:rPr>
              <a:t>https://jiaming-liang.github.io/ML.html</a:t>
            </a:r>
            <a:endParaRPr lang="en-US" dirty="0"/>
          </a:p>
          <a:p>
            <a:r>
              <a:rPr lang="en-US" dirty="0"/>
              <a:t>Office hour: 3:00-4:00 pm on Wednesday, Wegmans 2403 (Jiaming)</a:t>
            </a:r>
          </a:p>
          <a:p>
            <a:pPr marL="0" indent="0">
              <a:buNone/>
            </a:pPr>
            <a:r>
              <a:rPr lang="en-US" dirty="0"/>
              <a:t>		  4:00-5:00 pm on Monday, Wegmans 4209 (Lam)</a:t>
            </a:r>
          </a:p>
          <a:p>
            <a:endParaRPr lang="en-US" dirty="0"/>
          </a:p>
          <a:p>
            <a:endParaRPr lang="en-US" dirty="0"/>
          </a:p>
        </p:txBody>
      </p:sp>
    </p:spTree>
    <p:extLst>
      <p:ext uri="{BB962C8B-B14F-4D97-AF65-F5344CB8AC3E}">
        <p14:creationId xmlns:p14="http://schemas.microsoft.com/office/powerpoint/2010/main" val="977813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D34C1-FE88-E9B0-A62E-5294BD5739E5}"/>
              </a:ext>
            </a:extLst>
          </p:cNvPr>
          <p:cNvSpPr>
            <a:spLocks noGrp="1"/>
          </p:cNvSpPr>
          <p:nvPr>
            <p:ph type="title"/>
          </p:nvPr>
        </p:nvSpPr>
        <p:spPr/>
        <p:txBody>
          <a:bodyPr/>
          <a:lstStyle/>
          <a:p>
            <a:r>
              <a:rPr lang="en-US"/>
              <a:t>Instructor – Jiaming Liang</a:t>
            </a:r>
            <a:endParaRPr lang="en-US" dirty="0"/>
          </a:p>
        </p:txBody>
      </p:sp>
      <p:sp>
        <p:nvSpPr>
          <p:cNvPr id="3" name="Content Placeholder 2">
            <a:extLst>
              <a:ext uri="{FF2B5EF4-FFF2-40B4-BE49-F238E27FC236}">
                <a16:creationId xmlns:a16="http://schemas.microsoft.com/office/drawing/2014/main" id="{111C8BFC-2A48-0A26-9884-E8F4CB1175C9}"/>
              </a:ext>
            </a:extLst>
          </p:cNvPr>
          <p:cNvSpPr>
            <a:spLocks noGrp="1"/>
          </p:cNvSpPr>
          <p:nvPr>
            <p:ph idx="1"/>
          </p:nvPr>
        </p:nvSpPr>
        <p:spPr/>
        <p:txBody>
          <a:bodyPr/>
          <a:lstStyle/>
          <a:p>
            <a:r>
              <a:rPr lang="en-US" dirty="0"/>
              <a:t>Assistant professor in Data Science and Computer Science</a:t>
            </a:r>
          </a:p>
          <a:p>
            <a:r>
              <a:rPr lang="en-US" dirty="0"/>
              <a:t>Wegmans Hall 2403 </a:t>
            </a:r>
          </a:p>
          <a:p>
            <a:r>
              <a:rPr lang="en-US" dirty="0">
                <a:hlinkClick r:id="rId2"/>
              </a:rPr>
              <a:t>jiaming.liang@rochester.edu</a:t>
            </a:r>
            <a:endParaRPr lang="en-US" dirty="0"/>
          </a:p>
          <a:p>
            <a:r>
              <a:rPr lang="en-US" dirty="0"/>
              <a:t>Ph.D. in Operations Research, Georgia Tech</a:t>
            </a:r>
          </a:p>
          <a:p>
            <a:r>
              <a:rPr lang="en-US" dirty="0"/>
              <a:t>Postdoc in Computer Science, Yale</a:t>
            </a:r>
          </a:p>
          <a:p>
            <a:r>
              <a:rPr lang="en-US" dirty="0"/>
              <a:t>Research interests: </a:t>
            </a:r>
            <a:r>
              <a:rPr lang="en-US" dirty="0" err="1"/>
              <a:t>nonsmooth</a:t>
            </a:r>
            <a:r>
              <a:rPr lang="en-US" dirty="0"/>
              <a:t> optimization, stochastic optimization, sampling algorithms</a:t>
            </a:r>
          </a:p>
        </p:txBody>
      </p:sp>
    </p:spTree>
    <p:extLst>
      <p:ext uri="{BB962C8B-B14F-4D97-AF65-F5344CB8AC3E}">
        <p14:creationId xmlns:p14="http://schemas.microsoft.com/office/powerpoint/2010/main" val="2257707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CE2C7-6EFE-1F7D-DEF0-560EED913392}"/>
              </a:ext>
            </a:extLst>
          </p:cNvPr>
          <p:cNvSpPr>
            <a:spLocks noGrp="1"/>
          </p:cNvSpPr>
          <p:nvPr>
            <p:ph type="title"/>
          </p:nvPr>
        </p:nvSpPr>
        <p:spPr/>
        <p:txBody>
          <a:bodyPr/>
          <a:lstStyle/>
          <a:p>
            <a:r>
              <a:rPr lang="en-US" dirty="0"/>
              <a:t>Teaching Assistant – Tung Lam Tran</a:t>
            </a:r>
          </a:p>
        </p:txBody>
      </p:sp>
      <p:sp>
        <p:nvSpPr>
          <p:cNvPr id="3" name="Content Placeholder 2">
            <a:extLst>
              <a:ext uri="{FF2B5EF4-FFF2-40B4-BE49-F238E27FC236}">
                <a16:creationId xmlns:a16="http://schemas.microsoft.com/office/drawing/2014/main" id="{A0C700FE-176D-F714-6BE4-3D33098F259C}"/>
              </a:ext>
            </a:extLst>
          </p:cNvPr>
          <p:cNvSpPr>
            <a:spLocks noGrp="1"/>
          </p:cNvSpPr>
          <p:nvPr>
            <p:ph idx="1"/>
          </p:nvPr>
        </p:nvSpPr>
        <p:spPr/>
        <p:txBody>
          <a:bodyPr/>
          <a:lstStyle/>
          <a:p>
            <a:r>
              <a:rPr lang="en-US" dirty="0"/>
              <a:t>PhD Student in Computer Science</a:t>
            </a:r>
          </a:p>
          <a:p>
            <a:endParaRPr lang="en-US" dirty="0"/>
          </a:p>
          <a:p>
            <a:r>
              <a:rPr lang="en-US" dirty="0">
                <a:hlinkClick r:id="rId2"/>
              </a:rPr>
              <a:t>ttran53@ur.rochester.edu</a:t>
            </a:r>
            <a:endParaRPr lang="en-US" dirty="0"/>
          </a:p>
          <a:p>
            <a:pPr marL="0" indent="0">
              <a:buNone/>
            </a:pPr>
            <a:endParaRPr lang="en-US" dirty="0"/>
          </a:p>
          <a:p>
            <a:r>
              <a:rPr lang="en-US" dirty="0"/>
              <a:t>Office hour: 4:00-5:00 pm on Monday, Wegmans Hall 4209</a:t>
            </a:r>
          </a:p>
          <a:p>
            <a:endParaRPr lang="en-US" dirty="0"/>
          </a:p>
        </p:txBody>
      </p:sp>
    </p:spTree>
    <p:extLst>
      <p:ext uri="{BB962C8B-B14F-4D97-AF65-F5344CB8AC3E}">
        <p14:creationId xmlns:p14="http://schemas.microsoft.com/office/powerpoint/2010/main" val="2884326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63AB9-99BF-DB9E-42D5-32EA66D09B8C}"/>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B2810D7C-6BDD-82C0-AB06-E631F0F19C20}"/>
              </a:ext>
            </a:extLst>
          </p:cNvPr>
          <p:cNvSpPr>
            <a:spLocks noGrp="1"/>
          </p:cNvSpPr>
          <p:nvPr>
            <p:ph idx="1"/>
          </p:nvPr>
        </p:nvSpPr>
        <p:spPr/>
        <p:txBody>
          <a:bodyPr/>
          <a:lstStyle/>
          <a:p>
            <a:r>
              <a:rPr lang="en-US" dirty="0"/>
              <a:t>6 Problem sets x 5% = 30% (every </a:t>
            </a:r>
            <a:r>
              <a:rPr lang="en-US"/>
              <a:t>other Thur., </a:t>
            </a:r>
            <a:r>
              <a:rPr lang="en-US" dirty="0"/>
              <a:t>starting from Sep. 10)</a:t>
            </a:r>
          </a:p>
          <a:p>
            <a:endParaRPr lang="en-US" dirty="0"/>
          </a:p>
          <a:p>
            <a:r>
              <a:rPr lang="en-US" dirty="0"/>
              <a:t>In-class midterm 25% (Oct. 15)</a:t>
            </a:r>
          </a:p>
          <a:p>
            <a:endParaRPr lang="en-US" dirty="0"/>
          </a:p>
          <a:p>
            <a:r>
              <a:rPr lang="en-US" dirty="0"/>
              <a:t>In-class quiz 15% (Nov. 19)</a:t>
            </a:r>
          </a:p>
          <a:p>
            <a:endParaRPr lang="en-US" dirty="0"/>
          </a:p>
          <a:p>
            <a:r>
              <a:rPr lang="en-US" dirty="0"/>
              <a:t>Final exam 30% (Dec. 21)</a:t>
            </a:r>
          </a:p>
        </p:txBody>
      </p:sp>
    </p:spTree>
    <p:extLst>
      <p:ext uri="{BB962C8B-B14F-4D97-AF65-F5344CB8AC3E}">
        <p14:creationId xmlns:p14="http://schemas.microsoft.com/office/powerpoint/2010/main" val="13843057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BD8A1-F472-7B6B-0300-FFF58A9E0B29}"/>
              </a:ext>
            </a:extLst>
          </p:cNvPr>
          <p:cNvSpPr>
            <a:spLocks noGrp="1"/>
          </p:cNvSpPr>
          <p:nvPr>
            <p:ph type="title"/>
          </p:nvPr>
        </p:nvSpPr>
        <p:spPr/>
        <p:txBody>
          <a:bodyPr/>
          <a:lstStyle/>
          <a:p>
            <a:r>
              <a:rPr lang="en-US" dirty="0"/>
              <a:t>Textbooks</a:t>
            </a:r>
          </a:p>
        </p:txBody>
      </p:sp>
      <p:sp>
        <p:nvSpPr>
          <p:cNvPr id="3" name="Content Placeholder 2">
            <a:extLst>
              <a:ext uri="{FF2B5EF4-FFF2-40B4-BE49-F238E27FC236}">
                <a16:creationId xmlns:a16="http://schemas.microsoft.com/office/drawing/2014/main" id="{D1CB4E0A-0DCE-5015-0CA2-D38C8FFD43E8}"/>
              </a:ext>
            </a:extLst>
          </p:cNvPr>
          <p:cNvSpPr>
            <a:spLocks noGrp="1"/>
          </p:cNvSpPr>
          <p:nvPr>
            <p:ph idx="1"/>
          </p:nvPr>
        </p:nvSpPr>
        <p:spPr>
          <a:xfrm>
            <a:off x="838200" y="1566530"/>
            <a:ext cx="10515600" cy="5018567"/>
          </a:xfrm>
        </p:spPr>
        <p:txBody>
          <a:bodyPr/>
          <a:lstStyle/>
          <a:p>
            <a:r>
              <a:rPr lang="en-US" dirty="0"/>
              <a:t>Andreas Lindholm, Niklas Wahlstrom, Fredrik Lindsten, and Thomas B. Schon. </a:t>
            </a:r>
            <a:r>
              <a:rPr lang="en-US" i="1" dirty="0"/>
              <a:t>Machine Learning: A First Course for Engineers and Scientists</a:t>
            </a:r>
            <a:r>
              <a:rPr lang="en-US" dirty="0"/>
              <a:t>. Cambridge University Press, 2022.</a:t>
            </a:r>
          </a:p>
          <a:p>
            <a:r>
              <a:rPr lang="en-US" dirty="0"/>
              <a:t>Simon J. D. Prince. </a:t>
            </a:r>
            <a:r>
              <a:rPr lang="en-US" i="1" dirty="0"/>
              <a:t>Understanding Deep Learning</a:t>
            </a:r>
            <a:r>
              <a:rPr lang="en-US" dirty="0"/>
              <a:t>. MIT Press, 2023.</a:t>
            </a:r>
          </a:p>
          <a:p>
            <a:pPr marL="0" indent="0">
              <a:buNone/>
            </a:pPr>
            <a:endParaRPr lang="en-US" dirty="0"/>
          </a:p>
          <a:p>
            <a:pPr marL="0" indent="0">
              <a:buNone/>
            </a:pPr>
            <a:endParaRPr lang="en-US" dirty="0"/>
          </a:p>
        </p:txBody>
      </p:sp>
      <p:pic>
        <p:nvPicPr>
          <p:cNvPr id="5" name="Picture 4">
            <a:extLst>
              <a:ext uri="{FF2B5EF4-FFF2-40B4-BE49-F238E27FC236}">
                <a16:creationId xmlns:a16="http://schemas.microsoft.com/office/drawing/2014/main" id="{7D92D238-38AE-8F47-F632-E65CD695AFA1}"/>
              </a:ext>
            </a:extLst>
          </p:cNvPr>
          <p:cNvPicPr>
            <a:picLocks noChangeAspect="1"/>
          </p:cNvPicPr>
          <p:nvPr/>
        </p:nvPicPr>
        <p:blipFill>
          <a:blip r:embed="rId2"/>
          <a:srcRect/>
          <a:stretch/>
        </p:blipFill>
        <p:spPr>
          <a:xfrm>
            <a:off x="2878649" y="3305284"/>
            <a:ext cx="2286000" cy="3162300"/>
          </a:xfrm>
          <a:prstGeom prst="rect">
            <a:avLst/>
          </a:prstGeom>
        </p:spPr>
      </p:pic>
      <p:pic>
        <p:nvPicPr>
          <p:cNvPr id="7" name="Picture 6">
            <a:extLst>
              <a:ext uri="{FF2B5EF4-FFF2-40B4-BE49-F238E27FC236}">
                <a16:creationId xmlns:a16="http://schemas.microsoft.com/office/drawing/2014/main" id="{10E4C115-19A5-DD97-EDBB-2AAFE0C9F587}"/>
              </a:ext>
            </a:extLst>
          </p:cNvPr>
          <p:cNvPicPr>
            <a:picLocks noChangeAspect="1"/>
          </p:cNvPicPr>
          <p:nvPr/>
        </p:nvPicPr>
        <p:blipFill>
          <a:blip r:embed="rId3"/>
          <a:srcRect/>
          <a:stretch/>
        </p:blipFill>
        <p:spPr>
          <a:xfrm>
            <a:off x="6665385" y="3305284"/>
            <a:ext cx="2286000" cy="3162299"/>
          </a:xfrm>
          <a:prstGeom prst="rect">
            <a:avLst/>
          </a:prstGeom>
        </p:spPr>
      </p:pic>
    </p:spTree>
    <p:extLst>
      <p:ext uri="{BB962C8B-B14F-4D97-AF65-F5344CB8AC3E}">
        <p14:creationId xmlns:p14="http://schemas.microsoft.com/office/powerpoint/2010/main" val="1148301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CB272-F6D1-0CA1-AD78-AC4955EF31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A01A9C-AFDE-D6F6-FDF1-A0A4CD7330A8}"/>
              </a:ext>
            </a:extLst>
          </p:cNvPr>
          <p:cNvSpPr>
            <a:spLocks noGrp="1"/>
          </p:cNvSpPr>
          <p:nvPr>
            <p:ph type="title"/>
          </p:nvPr>
        </p:nvSpPr>
        <p:spPr/>
        <p:txBody>
          <a:bodyPr/>
          <a:lstStyle/>
          <a:p>
            <a:r>
              <a:rPr lang="en-US" dirty="0"/>
              <a:t>Recommended Readings</a:t>
            </a:r>
          </a:p>
        </p:txBody>
      </p:sp>
      <p:sp>
        <p:nvSpPr>
          <p:cNvPr id="3" name="Content Placeholder 2">
            <a:extLst>
              <a:ext uri="{FF2B5EF4-FFF2-40B4-BE49-F238E27FC236}">
                <a16:creationId xmlns:a16="http://schemas.microsoft.com/office/drawing/2014/main" id="{F1CF36FA-E716-0EF7-669F-0EF09B1D700C}"/>
              </a:ext>
            </a:extLst>
          </p:cNvPr>
          <p:cNvSpPr>
            <a:spLocks noGrp="1"/>
          </p:cNvSpPr>
          <p:nvPr>
            <p:ph idx="1"/>
          </p:nvPr>
        </p:nvSpPr>
        <p:spPr>
          <a:xfrm>
            <a:off x="838200" y="1431858"/>
            <a:ext cx="10515600" cy="5018567"/>
          </a:xfrm>
        </p:spPr>
        <p:txBody>
          <a:bodyPr/>
          <a:lstStyle/>
          <a:p>
            <a:r>
              <a:rPr lang="en-US" dirty="0"/>
              <a:t>Shai Shalev-Shwartz and Shai Ben-David. </a:t>
            </a:r>
            <a:r>
              <a:rPr lang="en-US" i="1" dirty="0"/>
              <a:t>Understanding Machine Learning: From Theory to Algorithms</a:t>
            </a:r>
            <a:r>
              <a:rPr lang="en-US" dirty="0"/>
              <a:t>. Cambridge University Press, 2014.</a:t>
            </a:r>
          </a:p>
          <a:p>
            <a:r>
              <a:rPr lang="en-US" dirty="0"/>
              <a:t>Aston Zhang, Zachary C. Lipton, Mu Li, and Alexander J. Smola. </a:t>
            </a:r>
            <a:r>
              <a:rPr lang="en-US" i="1" dirty="0"/>
              <a:t>Dive into Deep Learning</a:t>
            </a:r>
            <a:r>
              <a:rPr lang="en-US" dirty="0"/>
              <a:t>. </a:t>
            </a:r>
            <a:r>
              <a:rPr lang="en-US" dirty="0">
                <a:hlinkClick r:id="rId2"/>
              </a:rPr>
              <a:t>https://d2l.ai</a:t>
            </a:r>
            <a:endParaRPr lang="en-US" dirty="0"/>
          </a:p>
          <a:p>
            <a:pPr marL="0" indent="0">
              <a:buNone/>
            </a:pPr>
            <a:endParaRPr lang="en-US" dirty="0"/>
          </a:p>
          <a:p>
            <a:pPr marL="0" indent="0">
              <a:buNone/>
            </a:pPr>
            <a:endParaRPr lang="en-US" dirty="0"/>
          </a:p>
        </p:txBody>
      </p:sp>
      <p:pic>
        <p:nvPicPr>
          <p:cNvPr id="5" name="Picture 4">
            <a:extLst>
              <a:ext uri="{FF2B5EF4-FFF2-40B4-BE49-F238E27FC236}">
                <a16:creationId xmlns:a16="http://schemas.microsoft.com/office/drawing/2014/main" id="{0BF55E28-2D9D-9446-7F21-8CB5DAD0CFFE}"/>
              </a:ext>
            </a:extLst>
          </p:cNvPr>
          <p:cNvPicPr>
            <a:picLocks noChangeAspect="1"/>
          </p:cNvPicPr>
          <p:nvPr/>
        </p:nvPicPr>
        <p:blipFill>
          <a:blip r:embed="rId3"/>
          <a:srcRect/>
          <a:stretch/>
        </p:blipFill>
        <p:spPr>
          <a:xfrm>
            <a:off x="2921169" y="3539196"/>
            <a:ext cx="2200960" cy="3162300"/>
          </a:xfrm>
          <a:prstGeom prst="rect">
            <a:avLst/>
          </a:prstGeom>
        </p:spPr>
      </p:pic>
      <p:pic>
        <p:nvPicPr>
          <p:cNvPr id="7" name="Picture 6">
            <a:extLst>
              <a:ext uri="{FF2B5EF4-FFF2-40B4-BE49-F238E27FC236}">
                <a16:creationId xmlns:a16="http://schemas.microsoft.com/office/drawing/2014/main" id="{FB80DE7C-177F-7614-F619-6A247E094A30}"/>
              </a:ext>
            </a:extLst>
          </p:cNvPr>
          <p:cNvPicPr>
            <a:picLocks noChangeAspect="1"/>
          </p:cNvPicPr>
          <p:nvPr/>
        </p:nvPicPr>
        <p:blipFill>
          <a:blip r:embed="rId4"/>
          <a:srcRect/>
          <a:stretch/>
        </p:blipFill>
        <p:spPr>
          <a:xfrm>
            <a:off x="6665385" y="3539196"/>
            <a:ext cx="2286000" cy="3162300"/>
          </a:xfrm>
          <a:prstGeom prst="rect">
            <a:avLst/>
          </a:prstGeom>
        </p:spPr>
      </p:pic>
    </p:spTree>
    <p:extLst>
      <p:ext uri="{BB962C8B-B14F-4D97-AF65-F5344CB8AC3E}">
        <p14:creationId xmlns:p14="http://schemas.microsoft.com/office/powerpoint/2010/main" val="423024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C8084-6FC0-F266-0852-8071D8DA939A}"/>
              </a:ext>
            </a:extLst>
          </p:cNvPr>
          <p:cNvSpPr>
            <a:spLocks noGrp="1"/>
          </p:cNvSpPr>
          <p:nvPr>
            <p:ph type="title"/>
          </p:nvPr>
        </p:nvSpPr>
        <p:spPr/>
        <p:txBody>
          <a:bodyPr/>
          <a:lstStyle/>
          <a:p>
            <a:r>
              <a:rPr lang="en-US" dirty="0"/>
              <a:t>Course Organization</a:t>
            </a:r>
          </a:p>
        </p:txBody>
      </p:sp>
      <p:sp>
        <p:nvSpPr>
          <p:cNvPr id="3" name="Content Placeholder 2">
            <a:extLst>
              <a:ext uri="{FF2B5EF4-FFF2-40B4-BE49-F238E27FC236}">
                <a16:creationId xmlns:a16="http://schemas.microsoft.com/office/drawing/2014/main" id="{0E4BD258-B4D0-BD99-01E7-441CABBD4263}"/>
              </a:ext>
            </a:extLst>
          </p:cNvPr>
          <p:cNvSpPr>
            <a:spLocks noGrp="1"/>
          </p:cNvSpPr>
          <p:nvPr>
            <p:ph idx="1"/>
          </p:nvPr>
        </p:nvSpPr>
        <p:spPr/>
        <p:txBody>
          <a:bodyPr>
            <a:normAutofit/>
          </a:bodyPr>
          <a:lstStyle/>
          <a:p>
            <a:pPr lvl="1"/>
            <a:endParaRPr lang="en-US" dirty="0"/>
          </a:p>
          <a:p>
            <a:endParaRPr lang="en-US" sz="2400" dirty="0"/>
          </a:p>
          <a:p>
            <a:endParaRPr lang="en-US" sz="2400" dirty="0"/>
          </a:p>
        </p:txBody>
      </p:sp>
      <p:sp>
        <p:nvSpPr>
          <p:cNvPr id="28" name="Shape 2">
            <a:extLst>
              <a:ext uri="{FF2B5EF4-FFF2-40B4-BE49-F238E27FC236}">
                <a16:creationId xmlns:a16="http://schemas.microsoft.com/office/drawing/2014/main" id="{D4BC3595-CD56-2015-27A5-655F1FE65196}"/>
              </a:ext>
            </a:extLst>
          </p:cNvPr>
          <p:cNvSpPr/>
          <p:nvPr/>
        </p:nvSpPr>
        <p:spPr>
          <a:xfrm>
            <a:off x="777240" y="1828800"/>
            <a:ext cx="155448" cy="411480"/>
          </a:xfrm>
          <a:prstGeom prst="rect">
            <a:avLst/>
          </a:prstGeom>
          <a:solidFill>
            <a:srgbClr val="1F4E79"/>
          </a:solidFill>
          <a:ln w="12700">
            <a:solidFill>
              <a:srgbClr val="1F4E79"/>
            </a:solidFill>
            <a:prstDash val="solid"/>
          </a:ln>
        </p:spPr>
        <p:txBody>
          <a:bodyPr/>
          <a:lstStyle/>
          <a:p>
            <a:endParaRPr lang="en-US" sz="2400"/>
          </a:p>
        </p:txBody>
      </p:sp>
      <p:sp>
        <p:nvSpPr>
          <p:cNvPr id="29" name="Text 3">
            <a:extLst>
              <a:ext uri="{FF2B5EF4-FFF2-40B4-BE49-F238E27FC236}">
                <a16:creationId xmlns:a16="http://schemas.microsoft.com/office/drawing/2014/main" id="{9D89214A-B3E3-06C1-E674-5D6179D0880C}"/>
              </a:ext>
            </a:extLst>
          </p:cNvPr>
          <p:cNvSpPr/>
          <p:nvPr/>
        </p:nvSpPr>
        <p:spPr>
          <a:xfrm>
            <a:off x="1060704" y="1856232"/>
            <a:ext cx="2606040" cy="256032"/>
          </a:xfrm>
          <a:prstGeom prst="rect">
            <a:avLst/>
          </a:prstGeom>
          <a:noFill/>
          <a:ln/>
        </p:spPr>
        <p:txBody>
          <a:bodyPr wrap="square" lIns="0" tIns="0" rIns="0" bIns="0" rtlCol="0" anchor="ctr"/>
          <a:lstStyle/>
          <a:p>
            <a:pPr marL="0" indent="0">
              <a:buNone/>
            </a:pPr>
            <a:r>
              <a:rPr lang="en-US" sz="2400" b="1" dirty="0">
                <a:solidFill>
                  <a:srgbClr val="1F4E79"/>
                </a:solidFill>
              </a:rPr>
              <a:t>Supervised Learning</a:t>
            </a:r>
            <a:endParaRPr lang="en-US" sz="2400" dirty="0"/>
          </a:p>
        </p:txBody>
      </p:sp>
      <p:sp>
        <p:nvSpPr>
          <p:cNvPr id="30" name="Text 4">
            <a:extLst>
              <a:ext uri="{FF2B5EF4-FFF2-40B4-BE49-F238E27FC236}">
                <a16:creationId xmlns:a16="http://schemas.microsoft.com/office/drawing/2014/main" id="{79D73BF4-C5D5-C1CB-5DCA-9A89FD732698}"/>
              </a:ext>
            </a:extLst>
          </p:cNvPr>
          <p:cNvSpPr/>
          <p:nvPr/>
        </p:nvSpPr>
        <p:spPr>
          <a:xfrm>
            <a:off x="4728302" y="1865376"/>
            <a:ext cx="7506229" cy="256032"/>
          </a:xfrm>
          <a:prstGeom prst="rect">
            <a:avLst/>
          </a:prstGeom>
          <a:noFill/>
          <a:ln/>
        </p:spPr>
        <p:txBody>
          <a:bodyPr wrap="square" lIns="0" tIns="0" rIns="0" bIns="0" rtlCol="0" anchor="ctr"/>
          <a:lstStyle/>
          <a:p>
            <a:pPr marL="0" indent="0">
              <a:buNone/>
            </a:pPr>
            <a:r>
              <a:rPr lang="en-US" sz="2400" dirty="0">
                <a:solidFill>
                  <a:srgbClr val="000000"/>
                </a:solidFill>
              </a:rPr>
              <a:t>empirical risk, regression, classification, regularization, SVM, kernels</a:t>
            </a:r>
            <a:endParaRPr lang="en-US" sz="2400" dirty="0"/>
          </a:p>
        </p:txBody>
      </p:sp>
      <p:sp>
        <p:nvSpPr>
          <p:cNvPr id="31" name="Shape 5">
            <a:extLst>
              <a:ext uri="{FF2B5EF4-FFF2-40B4-BE49-F238E27FC236}">
                <a16:creationId xmlns:a16="http://schemas.microsoft.com/office/drawing/2014/main" id="{FA55F649-BBDD-1850-26E0-08FA95EE5C51}"/>
              </a:ext>
            </a:extLst>
          </p:cNvPr>
          <p:cNvSpPr/>
          <p:nvPr/>
        </p:nvSpPr>
        <p:spPr>
          <a:xfrm>
            <a:off x="777240" y="2620920"/>
            <a:ext cx="155448" cy="411480"/>
          </a:xfrm>
          <a:prstGeom prst="rect">
            <a:avLst/>
          </a:prstGeom>
          <a:solidFill>
            <a:srgbClr val="548235"/>
          </a:solidFill>
          <a:ln w="12700">
            <a:solidFill>
              <a:srgbClr val="548235"/>
            </a:solidFill>
            <a:prstDash val="solid"/>
          </a:ln>
        </p:spPr>
        <p:txBody>
          <a:bodyPr/>
          <a:lstStyle/>
          <a:p>
            <a:endParaRPr lang="en-US" sz="2400"/>
          </a:p>
        </p:txBody>
      </p:sp>
      <p:sp>
        <p:nvSpPr>
          <p:cNvPr id="32" name="Text 6">
            <a:extLst>
              <a:ext uri="{FF2B5EF4-FFF2-40B4-BE49-F238E27FC236}">
                <a16:creationId xmlns:a16="http://schemas.microsoft.com/office/drawing/2014/main" id="{53EA4620-399D-B8D2-D0B6-A2162B47C392}"/>
              </a:ext>
            </a:extLst>
          </p:cNvPr>
          <p:cNvSpPr/>
          <p:nvPr/>
        </p:nvSpPr>
        <p:spPr>
          <a:xfrm>
            <a:off x="1060704" y="2648352"/>
            <a:ext cx="3241938" cy="256032"/>
          </a:xfrm>
          <a:prstGeom prst="rect">
            <a:avLst/>
          </a:prstGeom>
          <a:noFill/>
          <a:ln/>
        </p:spPr>
        <p:txBody>
          <a:bodyPr wrap="square" lIns="0" tIns="0" rIns="0" bIns="0" rtlCol="0" anchor="ctr"/>
          <a:lstStyle/>
          <a:p>
            <a:pPr marL="0" indent="0">
              <a:buNone/>
            </a:pPr>
            <a:r>
              <a:rPr lang="en-US" sz="2400" b="1" dirty="0">
                <a:solidFill>
                  <a:srgbClr val="548235"/>
                </a:solidFill>
              </a:rPr>
              <a:t>Unsupervised Learning</a:t>
            </a:r>
            <a:endParaRPr lang="en-US" sz="2400" dirty="0"/>
          </a:p>
        </p:txBody>
      </p:sp>
      <p:sp>
        <p:nvSpPr>
          <p:cNvPr id="33" name="Text 7">
            <a:extLst>
              <a:ext uri="{FF2B5EF4-FFF2-40B4-BE49-F238E27FC236}">
                <a16:creationId xmlns:a16="http://schemas.microsoft.com/office/drawing/2014/main" id="{4AAD18AA-E943-32F1-F379-52B1088DA86F}"/>
              </a:ext>
            </a:extLst>
          </p:cNvPr>
          <p:cNvSpPr/>
          <p:nvPr/>
        </p:nvSpPr>
        <p:spPr>
          <a:xfrm>
            <a:off x="4728303" y="2657496"/>
            <a:ext cx="7178040" cy="256032"/>
          </a:xfrm>
          <a:prstGeom prst="rect">
            <a:avLst/>
          </a:prstGeom>
          <a:noFill/>
          <a:ln/>
        </p:spPr>
        <p:txBody>
          <a:bodyPr wrap="square" lIns="0" tIns="0" rIns="0" bIns="0" rtlCol="0" anchor="ctr"/>
          <a:lstStyle/>
          <a:p>
            <a:r>
              <a:rPr lang="en-US" sz="2400" dirty="0">
                <a:solidFill>
                  <a:srgbClr val="000000"/>
                </a:solidFill>
              </a:rPr>
              <a:t>PCA, clustering, Gaussian mixtures, EM</a:t>
            </a:r>
            <a:endParaRPr lang="en-US" sz="2400" dirty="0"/>
          </a:p>
        </p:txBody>
      </p:sp>
      <p:sp>
        <p:nvSpPr>
          <p:cNvPr id="34" name="Shape 8">
            <a:extLst>
              <a:ext uri="{FF2B5EF4-FFF2-40B4-BE49-F238E27FC236}">
                <a16:creationId xmlns:a16="http://schemas.microsoft.com/office/drawing/2014/main" id="{7C0F152A-B88B-8EF5-52CC-9BF8354A0AD3}"/>
              </a:ext>
            </a:extLst>
          </p:cNvPr>
          <p:cNvSpPr/>
          <p:nvPr/>
        </p:nvSpPr>
        <p:spPr>
          <a:xfrm>
            <a:off x="777240" y="3413040"/>
            <a:ext cx="155448" cy="411480"/>
          </a:xfrm>
          <a:prstGeom prst="rect">
            <a:avLst/>
          </a:prstGeom>
          <a:solidFill>
            <a:srgbClr val="C55A11"/>
          </a:solidFill>
          <a:ln w="12700">
            <a:solidFill>
              <a:srgbClr val="C55A11"/>
            </a:solidFill>
            <a:prstDash val="solid"/>
          </a:ln>
        </p:spPr>
        <p:txBody>
          <a:bodyPr/>
          <a:lstStyle/>
          <a:p>
            <a:endParaRPr lang="en-US" sz="2400"/>
          </a:p>
        </p:txBody>
      </p:sp>
      <p:sp>
        <p:nvSpPr>
          <p:cNvPr id="35" name="Text 9">
            <a:extLst>
              <a:ext uri="{FF2B5EF4-FFF2-40B4-BE49-F238E27FC236}">
                <a16:creationId xmlns:a16="http://schemas.microsoft.com/office/drawing/2014/main" id="{4F8F529A-E956-C4A3-F7D2-BD659A8E6E08}"/>
              </a:ext>
            </a:extLst>
          </p:cNvPr>
          <p:cNvSpPr/>
          <p:nvPr/>
        </p:nvSpPr>
        <p:spPr>
          <a:xfrm>
            <a:off x="1060704" y="3440472"/>
            <a:ext cx="2606040" cy="256032"/>
          </a:xfrm>
          <a:prstGeom prst="rect">
            <a:avLst/>
          </a:prstGeom>
          <a:noFill/>
          <a:ln/>
        </p:spPr>
        <p:txBody>
          <a:bodyPr wrap="square" lIns="0" tIns="0" rIns="0" bIns="0" rtlCol="0" anchor="ctr"/>
          <a:lstStyle/>
          <a:p>
            <a:pPr marL="0" indent="0">
              <a:buNone/>
            </a:pPr>
            <a:r>
              <a:rPr lang="en-US" sz="2400" b="1" dirty="0">
                <a:solidFill>
                  <a:srgbClr val="C55A11"/>
                </a:solidFill>
              </a:rPr>
              <a:t>Deep learning</a:t>
            </a:r>
            <a:endParaRPr lang="en-US" sz="2400" dirty="0"/>
          </a:p>
        </p:txBody>
      </p:sp>
      <p:sp>
        <p:nvSpPr>
          <p:cNvPr id="36" name="Text 10">
            <a:extLst>
              <a:ext uri="{FF2B5EF4-FFF2-40B4-BE49-F238E27FC236}">
                <a16:creationId xmlns:a16="http://schemas.microsoft.com/office/drawing/2014/main" id="{5EEB5485-E535-31A4-001D-A7706681AEFD}"/>
              </a:ext>
            </a:extLst>
          </p:cNvPr>
          <p:cNvSpPr/>
          <p:nvPr/>
        </p:nvSpPr>
        <p:spPr>
          <a:xfrm>
            <a:off x="4728302" y="3449616"/>
            <a:ext cx="8626197" cy="256032"/>
          </a:xfrm>
          <a:prstGeom prst="rect">
            <a:avLst/>
          </a:prstGeom>
          <a:noFill/>
          <a:ln/>
        </p:spPr>
        <p:txBody>
          <a:bodyPr wrap="square" lIns="0" tIns="0" rIns="0" bIns="0" rtlCol="0" anchor="ctr"/>
          <a:lstStyle/>
          <a:p>
            <a:r>
              <a:rPr lang="en-US" sz="2400" dirty="0">
                <a:solidFill>
                  <a:srgbClr val="000000"/>
                </a:solidFill>
              </a:rPr>
              <a:t>MLP, backpropagation, CNN, </a:t>
            </a:r>
            <a:r>
              <a:rPr lang="en-US" sz="2400" dirty="0" err="1">
                <a:solidFill>
                  <a:srgbClr val="000000"/>
                </a:solidFill>
              </a:rPr>
              <a:t>ResNet</a:t>
            </a:r>
            <a:r>
              <a:rPr lang="en-US" sz="2400" dirty="0">
                <a:solidFill>
                  <a:srgbClr val="000000"/>
                </a:solidFill>
              </a:rPr>
              <a:t>, attention, Transformer</a:t>
            </a:r>
            <a:endParaRPr lang="en-US" sz="2400" dirty="0"/>
          </a:p>
        </p:txBody>
      </p:sp>
      <p:sp>
        <p:nvSpPr>
          <p:cNvPr id="37" name="Shape 11">
            <a:extLst>
              <a:ext uri="{FF2B5EF4-FFF2-40B4-BE49-F238E27FC236}">
                <a16:creationId xmlns:a16="http://schemas.microsoft.com/office/drawing/2014/main" id="{695FF690-51FA-AD72-9B23-9E3B80F7216F}"/>
              </a:ext>
            </a:extLst>
          </p:cNvPr>
          <p:cNvSpPr/>
          <p:nvPr/>
        </p:nvSpPr>
        <p:spPr>
          <a:xfrm>
            <a:off x="777240" y="4205160"/>
            <a:ext cx="155448" cy="411480"/>
          </a:xfrm>
          <a:prstGeom prst="rect">
            <a:avLst/>
          </a:prstGeom>
          <a:solidFill>
            <a:srgbClr val="7030A0"/>
          </a:solidFill>
          <a:ln w="12700">
            <a:solidFill>
              <a:srgbClr val="7030A0"/>
            </a:solidFill>
            <a:prstDash val="solid"/>
          </a:ln>
        </p:spPr>
        <p:txBody>
          <a:bodyPr/>
          <a:lstStyle/>
          <a:p>
            <a:endParaRPr lang="en-US" sz="2400"/>
          </a:p>
        </p:txBody>
      </p:sp>
      <p:sp>
        <p:nvSpPr>
          <p:cNvPr id="38" name="Text 12">
            <a:extLst>
              <a:ext uri="{FF2B5EF4-FFF2-40B4-BE49-F238E27FC236}">
                <a16:creationId xmlns:a16="http://schemas.microsoft.com/office/drawing/2014/main" id="{0C742467-C00A-FDE1-1CE5-54F7E8DD184F}"/>
              </a:ext>
            </a:extLst>
          </p:cNvPr>
          <p:cNvSpPr/>
          <p:nvPr/>
        </p:nvSpPr>
        <p:spPr>
          <a:xfrm>
            <a:off x="1060704" y="4232592"/>
            <a:ext cx="2606040" cy="256032"/>
          </a:xfrm>
          <a:prstGeom prst="rect">
            <a:avLst/>
          </a:prstGeom>
          <a:noFill/>
          <a:ln/>
        </p:spPr>
        <p:txBody>
          <a:bodyPr wrap="square" lIns="0" tIns="0" rIns="0" bIns="0" rtlCol="0" anchor="ctr"/>
          <a:lstStyle/>
          <a:p>
            <a:pPr marL="0" indent="0">
              <a:buNone/>
            </a:pPr>
            <a:r>
              <a:rPr lang="en-US" sz="2400" b="1" dirty="0">
                <a:solidFill>
                  <a:srgbClr val="7030A0"/>
                </a:solidFill>
              </a:rPr>
              <a:t>Generative Models</a:t>
            </a:r>
            <a:endParaRPr lang="en-US" sz="2400" dirty="0"/>
          </a:p>
        </p:txBody>
      </p:sp>
      <p:sp>
        <p:nvSpPr>
          <p:cNvPr id="39" name="Text 13">
            <a:extLst>
              <a:ext uri="{FF2B5EF4-FFF2-40B4-BE49-F238E27FC236}">
                <a16:creationId xmlns:a16="http://schemas.microsoft.com/office/drawing/2014/main" id="{170AE55F-1E42-A854-B76F-13D0977CDD3A}"/>
              </a:ext>
            </a:extLst>
          </p:cNvPr>
          <p:cNvSpPr/>
          <p:nvPr/>
        </p:nvSpPr>
        <p:spPr>
          <a:xfrm>
            <a:off x="4728302" y="4241736"/>
            <a:ext cx="7910271" cy="256032"/>
          </a:xfrm>
          <a:prstGeom prst="rect">
            <a:avLst/>
          </a:prstGeom>
          <a:noFill/>
          <a:ln/>
        </p:spPr>
        <p:txBody>
          <a:bodyPr wrap="square" lIns="0" tIns="0" rIns="0" bIns="0" rtlCol="0" anchor="ctr"/>
          <a:lstStyle/>
          <a:p>
            <a:r>
              <a:rPr lang="en-US" sz="2400" dirty="0">
                <a:solidFill>
                  <a:srgbClr val="000000"/>
                </a:solidFill>
              </a:rPr>
              <a:t>autoencoder, VAE, GAN, diffusion, pre-training, fine-tuning</a:t>
            </a:r>
            <a:endParaRPr lang="en-US" sz="2400" dirty="0"/>
          </a:p>
        </p:txBody>
      </p:sp>
      <p:sp>
        <p:nvSpPr>
          <p:cNvPr id="40" name="Shape 14">
            <a:extLst>
              <a:ext uri="{FF2B5EF4-FFF2-40B4-BE49-F238E27FC236}">
                <a16:creationId xmlns:a16="http://schemas.microsoft.com/office/drawing/2014/main" id="{4941B5AD-E67E-715A-F23C-7B9F366F1FD1}"/>
              </a:ext>
            </a:extLst>
          </p:cNvPr>
          <p:cNvSpPr/>
          <p:nvPr/>
        </p:nvSpPr>
        <p:spPr>
          <a:xfrm>
            <a:off x="777240" y="4997280"/>
            <a:ext cx="155448" cy="411480"/>
          </a:xfrm>
          <a:prstGeom prst="rect">
            <a:avLst/>
          </a:prstGeom>
          <a:solidFill>
            <a:srgbClr val="2F5597"/>
          </a:solidFill>
          <a:ln w="12700">
            <a:solidFill>
              <a:srgbClr val="2F5597"/>
            </a:solidFill>
            <a:prstDash val="solid"/>
          </a:ln>
        </p:spPr>
        <p:txBody>
          <a:bodyPr/>
          <a:lstStyle/>
          <a:p>
            <a:endParaRPr lang="en-US" sz="2400"/>
          </a:p>
        </p:txBody>
      </p:sp>
      <p:sp>
        <p:nvSpPr>
          <p:cNvPr id="41" name="Text 15">
            <a:extLst>
              <a:ext uri="{FF2B5EF4-FFF2-40B4-BE49-F238E27FC236}">
                <a16:creationId xmlns:a16="http://schemas.microsoft.com/office/drawing/2014/main" id="{CB1EA8B9-AEE9-D5E3-7D2C-7CF66C4973AC}"/>
              </a:ext>
            </a:extLst>
          </p:cNvPr>
          <p:cNvSpPr/>
          <p:nvPr/>
        </p:nvSpPr>
        <p:spPr>
          <a:xfrm>
            <a:off x="1060703" y="5024712"/>
            <a:ext cx="3115057" cy="256032"/>
          </a:xfrm>
          <a:prstGeom prst="rect">
            <a:avLst/>
          </a:prstGeom>
          <a:noFill/>
          <a:ln/>
        </p:spPr>
        <p:txBody>
          <a:bodyPr wrap="square" lIns="0" tIns="0" rIns="0" bIns="0" rtlCol="0" anchor="ctr"/>
          <a:lstStyle/>
          <a:p>
            <a:pPr marL="0" indent="0">
              <a:buNone/>
            </a:pPr>
            <a:r>
              <a:rPr lang="en-US" sz="2400" b="1" dirty="0">
                <a:solidFill>
                  <a:srgbClr val="2F5597"/>
                </a:solidFill>
              </a:rPr>
              <a:t>Reinforcement Learning</a:t>
            </a:r>
            <a:endParaRPr lang="en-US" sz="2400" dirty="0"/>
          </a:p>
        </p:txBody>
      </p:sp>
      <p:sp>
        <p:nvSpPr>
          <p:cNvPr id="42" name="Text 16">
            <a:extLst>
              <a:ext uri="{FF2B5EF4-FFF2-40B4-BE49-F238E27FC236}">
                <a16:creationId xmlns:a16="http://schemas.microsoft.com/office/drawing/2014/main" id="{84B79A54-DBB3-7A41-428E-373510E77A8C}"/>
              </a:ext>
            </a:extLst>
          </p:cNvPr>
          <p:cNvSpPr/>
          <p:nvPr/>
        </p:nvSpPr>
        <p:spPr>
          <a:xfrm>
            <a:off x="4728303" y="5033856"/>
            <a:ext cx="7178040" cy="256032"/>
          </a:xfrm>
          <a:prstGeom prst="rect">
            <a:avLst/>
          </a:prstGeom>
          <a:noFill/>
          <a:ln/>
        </p:spPr>
        <p:txBody>
          <a:bodyPr wrap="square" lIns="0" tIns="0" rIns="0" bIns="0" rtlCol="0" anchor="ctr"/>
          <a:lstStyle/>
          <a:p>
            <a:pPr marL="0" indent="0">
              <a:buNone/>
            </a:pPr>
            <a:r>
              <a:rPr lang="en-US" sz="2400" dirty="0">
                <a:solidFill>
                  <a:srgbClr val="000000"/>
                </a:solidFill>
              </a:rPr>
              <a:t>MDP, value function, Bellman equation, Q-learning, policy gradient, RLHF</a:t>
            </a:r>
            <a:endParaRPr lang="en-US" sz="2400" dirty="0"/>
          </a:p>
        </p:txBody>
      </p:sp>
    </p:spTree>
    <p:extLst>
      <p:ext uri="{BB962C8B-B14F-4D97-AF65-F5344CB8AC3E}">
        <p14:creationId xmlns:p14="http://schemas.microsoft.com/office/powerpoint/2010/main" val="2304273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6F7E1-2B8B-8D57-3EA4-D29BA06A24AD}"/>
              </a:ext>
            </a:extLst>
          </p:cNvPr>
          <p:cNvSpPr>
            <a:spLocks noGrp="1"/>
          </p:cNvSpPr>
          <p:nvPr>
            <p:ph type="title"/>
          </p:nvPr>
        </p:nvSpPr>
        <p:spPr/>
        <p:txBody>
          <a:bodyPr/>
          <a:lstStyle/>
          <a:p>
            <a:r>
              <a:rPr lang="en-US" dirty="0"/>
              <a:t>Course Policy</a:t>
            </a:r>
          </a:p>
        </p:txBody>
      </p:sp>
      <p:sp>
        <p:nvSpPr>
          <p:cNvPr id="3" name="Content Placeholder 2">
            <a:extLst>
              <a:ext uri="{FF2B5EF4-FFF2-40B4-BE49-F238E27FC236}">
                <a16:creationId xmlns:a16="http://schemas.microsoft.com/office/drawing/2014/main" id="{5D70EC3C-D655-A929-B1C8-A0CD42BECCDB}"/>
              </a:ext>
            </a:extLst>
          </p:cNvPr>
          <p:cNvSpPr>
            <a:spLocks noGrp="1"/>
          </p:cNvSpPr>
          <p:nvPr>
            <p:ph idx="1"/>
          </p:nvPr>
        </p:nvSpPr>
        <p:spPr>
          <a:xfrm>
            <a:off x="838200" y="1825624"/>
            <a:ext cx="10515600" cy="5032375"/>
          </a:xfrm>
        </p:spPr>
        <p:txBody>
          <a:bodyPr>
            <a:normAutofit fontScale="85000" lnSpcReduction="20000"/>
          </a:bodyPr>
          <a:lstStyle/>
          <a:p>
            <a:pPr algn="just"/>
            <a:r>
              <a:rPr lang="en-US" dirty="0"/>
              <a:t>Students are strongly encouraged to discuss homework problems with one another. However, each student must write up and turn in their own solutions, written in their own words/code. </a:t>
            </a:r>
          </a:p>
          <a:p>
            <a:pPr algn="just"/>
            <a:endParaRPr lang="en-US" dirty="0"/>
          </a:p>
          <a:p>
            <a:pPr algn="just"/>
            <a:r>
              <a:rPr lang="en-US" dirty="0"/>
              <a:t>Late submission of homework will not be accepted in the absence of a prior agreement between the student and instructor.</a:t>
            </a:r>
          </a:p>
          <a:p>
            <a:pPr algn="just"/>
            <a:endParaRPr lang="en-US" dirty="0"/>
          </a:p>
          <a:p>
            <a:pPr algn="just"/>
            <a:r>
              <a:rPr lang="en-US" dirty="0"/>
              <a:t>You may use AI tools to support your learning and problem solving in this course. If you use AI for an assignment, please briefly state what tool you used and how it helped you. You are responsible for understanding and verifying everything you submit. If you collaborate with other students, please do not share your AI chat history or AI-generated solutions with others.</a:t>
            </a:r>
          </a:p>
          <a:p>
            <a:pPr algn="just"/>
            <a:endParaRPr lang="en-US" dirty="0"/>
          </a:p>
          <a:p>
            <a:pPr algn="just"/>
            <a:r>
              <a:rPr lang="en-US" dirty="0"/>
              <a:t>Instructors, teaching assistants, and students should work together to ensure that our class is a welcoming, inclusive, respectful, and vibrant place for all of its members to share, learn, and grow. </a:t>
            </a:r>
          </a:p>
        </p:txBody>
      </p:sp>
    </p:spTree>
    <p:extLst>
      <p:ext uri="{BB962C8B-B14F-4D97-AF65-F5344CB8AC3E}">
        <p14:creationId xmlns:p14="http://schemas.microsoft.com/office/powerpoint/2010/main" val="160186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D6824-5CEB-A9FB-E34A-62ACF887D9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A121E1-7A01-54F7-F266-A41330330D4B}"/>
              </a:ext>
            </a:extLst>
          </p:cNvPr>
          <p:cNvSpPr>
            <a:spLocks noGrp="1"/>
          </p:cNvSpPr>
          <p:nvPr>
            <p:ph type="title"/>
          </p:nvPr>
        </p:nvSpPr>
        <p:spPr>
          <a:xfrm>
            <a:off x="838200" y="2766218"/>
            <a:ext cx="10515600" cy="1325563"/>
          </a:xfrm>
        </p:spPr>
        <p:txBody>
          <a:bodyPr/>
          <a:lstStyle/>
          <a:p>
            <a:pPr algn="ctr"/>
            <a:r>
              <a:rPr lang="en-US" b="1" dirty="0"/>
              <a:t>What is Machine Learning?</a:t>
            </a:r>
          </a:p>
        </p:txBody>
      </p:sp>
    </p:spTree>
    <p:extLst>
      <p:ext uri="{BB962C8B-B14F-4D97-AF65-F5344CB8AC3E}">
        <p14:creationId xmlns:p14="http://schemas.microsoft.com/office/powerpoint/2010/main" val="6750742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90698-B9B4-FA1F-1E7F-44C2B5E9DFE7}"/>
              </a:ext>
            </a:extLst>
          </p:cNvPr>
          <p:cNvSpPr>
            <a:spLocks noGrp="1"/>
          </p:cNvSpPr>
          <p:nvPr>
            <p:ph type="title"/>
          </p:nvPr>
        </p:nvSpPr>
        <p:spPr/>
        <p:txBody>
          <a:bodyPr/>
          <a:lstStyle/>
          <a:p>
            <a:r>
              <a:rPr lang="en-US" dirty="0"/>
              <a:t>Determine whether an email is spam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95D36E3-42E3-885A-92B9-A0DEE9B71081}"/>
                  </a:ext>
                </a:extLst>
              </p:cNvPr>
              <p:cNvSpPr>
                <a:spLocks noGrp="1"/>
              </p:cNvSpPr>
              <p:nvPr>
                <p:ph idx="1"/>
              </p:nvPr>
            </p:nvSpPr>
            <p:spPr/>
            <p:txBody>
              <a:bodyPr>
                <a:normAutofit fontScale="92500" lnSpcReduction="10000"/>
              </a:bodyPr>
              <a:lstStyle/>
              <a:p>
                <a:r>
                  <a:rPr lang="en-US" dirty="0"/>
                  <a:t>Traditional way: rules + data </a:t>
                </a:r>
                <a:r>
                  <a:rPr lang="en-US" dirty="0">
                    <a:sym typeface="Wingdings" pitchFamily="2" charset="2"/>
                  </a:rPr>
                  <a:t> answers</a:t>
                </a:r>
              </a:p>
              <a:p>
                <a:pPr lvl="1"/>
                <a:r>
                  <a:rPr lang="en-US" dirty="0">
                    <a:sym typeface="Wingdings" pitchFamily="2" charset="2"/>
                  </a:rPr>
                  <a:t>Does the email contain suspicious words?</a:t>
                </a:r>
              </a:p>
              <a:p>
                <a:pPr lvl="1"/>
                <a:r>
                  <a:rPr lang="en-US" dirty="0">
                    <a:sym typeface="Wingdings" pitchFamily="2" charset="2"/>
                  </a:rPr>
                  <a:t>Does it contain too many links?</a:t>
                </a:r>
              </a:p>
              <a:p>
                <a:pPr lvl="1"/>
                <a:r>
                  <a:rPr lang="en-US" dirty="0">
                    <a:sym typeface="Wingdings" pitchFamily="2" charset="2"/>
                  </a:rPr>
                  <a:t>Is the sender in your contact list?</a:t>
                </a:r>
              </a:p>
              <a:p>
                <a:r>
                  <a:rPr lang="en-US" dirty="0"/>
                  <a:t>But this quickly becomes impossible for more complicated problems.</a:t>
                </a:r>
              </a:p>
              <a:p>
                <a:pPr lvl="1"/>
                <a:r>
                  <a:rPr lang="en-US" dirty="0"/>
                  <a:t>How would you write explicit rules that completely describe what a cat looks like?</a:t>
                </a:r>
              </a:p>
              <a:p>
                <a:pPr lvl="1"/>
                <a:r>
                  <a:rPr lang="en-US" dirty="0"/>
                  <a:t>How would you write rules for translating English into Spanish?</a:t>
                </a:r>
              </a:p>
              <a:p>
                <a:pPr lvl="1"/>
                <a:r>
                  <a:rPr lang="en-US" dirty="0"/>
                  <a:t>How would you manually specify the rules needed to generate a realistic image?</a:t>
                </a:r>
              </a:p>
              <a:p>
                <a:r>
                  <a:rPr lang="en-US" dirty="0"/>
                  <a:t>Instead of explicit rules, feed machine with data and ask it to learn the rule</a:t>
                </a:r>
              </a:p>
              <a:p>
                <a:pPr marL="0" indent="0">
                  <a:buNone/>
                </a:pPr>
                <a:endParaRPr lang="en-US" dirty="0"/>
              </a:p>
              <a:p>
                <a:pPr marL="0" indent="0">
                  <a:buNone/>
                </a:pPr>
                <a14:m>
                  <m:oMathPara xmlns:m="http://schemas.openxmlformats.org/officeDocument/2006/math">
                    <m:oMathParaPr>
                      <m:jc m:val="center"/>
                    </m:oMathParaPr>
                    <m:oMath>
                      <m:r>
                        <a:rPr lang="en-US" b="0" i="1" smtClean="0">
                          <a:latin typeface="Cambria Math" panose="02040503050406030204" pitchFamily="18" charset="0"/>
                          <a:sym typeface="Wingdings" pitchFamily="2" charset="2"/>
                        </a:rPr>
                        <m:t>𝑓</m:t>
                      </m:r>
                      <m:r>
                        <a:rPr lang="en-US" b="0" i="1" smtClean="0">
                          <a:latin typeface="Cambria Math" panose="02040503050406030204" pitchFamily="18" charset="0"/>
                          <a:sym typeface="Wingdings" pitchFamily="2" charset="2"/>
                        </a:rPr>
                        <m:t>:</m:t>
                      </m:r>
                      <m:r>
                        <a:rPr lang="en-US" b="0" i="1" smtClean="0">
                          <a:latin typeface="Cambria Math" panose="02040503050406030204" pitchFamily="18" charset="0"/>
                          <a:sym typeface="Wingdings" pitchFamily="2" charset="2"/>
                        </a:rPr>
                        <m:t>𝑋</m:t>
                      </m:r>
                      <m:r>
                        <a:rPr lang="en-US" b="0" i="1" smtClean="0">
                          <a:latin typeface="Cambria Math" panose="02040503050406030204" pitchFamily="18" charset="0"/>
                          <a:sym typeface="Wingdings" pitchFamily="2" charset="2"/>
                        </a:rPr>
                        <m:t>→</m:t>
                      </m:r>
                      <m:r>
                        <a:rPr lang="en-US" b="0" i="1" smtClean="0">
                          <a:latin typeface="Cambria Math" panose="02040503050406030204" pitchFamily="18" charset="0"/>
                          <a:sym typeface="Wingdings" pitchFamily="2" charset="2"/>
                        </a:rPr>
                        <m:t>𝑌</m:t>
                      </m:r>
                    </m:oMath>
                  </m:oMathPara>
                </a14:m>
                <a:endParaRPr lang="en-US" dirty="0">
                  <a:sym typeface="Wingdings" pitchFamily="2" charset="2"/>
                </a:endParaRPr>
              </a:p>
            </p:txBody>
          </p:sp>
        </mc:Choice>
        <mc:Fallback xmlns="">
          <p:sp>
            <p:nvSpPr>
              <p:cNvPr id="3" name="Content Placeholder 2">
                <a:extLst>
                  <a:ext uri="{FF2B5EF4-FFF2-40B4-BE49-F238E27FC236}">
                    <a16:creationId xmlns:a16="http://schemas.microsoft.com/office/drawing/2014/main" id="{D95D36E3-42E3-885A-92B9-A0DEE9B71081}"/>
                  </a:ext>
                </a:extLst>
              </p:cNvPr>
              <p:cNvSpPr>
                <a:spLocks noGrp="1" noRot="1" noChangeAspect="1" noMove="1" noResize="1" noEditPoints="1" noAdjustHandles="1" noChangeArrowheads="1" noChangeShapeType="1" noTextEdit="1"/>
              </p:cNvSpPr>
              <p:nvPr>
                <p:ph idx="1"/>
              </p:nvPr>
            </p:nvSpPr>
            <p:spPr>
              <a:blipFill>
                <a:blip r:embed="rId2"/>
                <a:stretch>
                  <a:fillRect l="-965" t="-2907"/>
                </a:stretch>
              </a:blipFill>
            </p:spPr>
            <p:txBody>
              <a:bodyPr/>
              <a:lstStyle/>
              <a:p>
                <a:r>
                  <a:rPr lang="en-US">
                    <a:noFill/>
                  </a:rPr>
                  <a:t> </a:t>
                </a:r>
              </a:p>
            </p:txBody>
          </p:sp>
        </mc:Fallback>
      </mc:AlternateContent>
    </p:spTree>
    <p:extLst>
      <p:ext uri="{BB962C8B-B14F-4D97-AF65-F5344CB8AC3E}">
        <p14:creationId xmlns:p14="http://schemas.microsoft.com/office/powerpoint/2010/main" val="563879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C2F1E27E-3E52-F4F8-BA93-DE298D075BEB}"/>
                  </a:ext>
                </a:extLst>
              </p:cNvPr>
              <p:cNvSpPr>
                <a:spLocks noGrp="1"/>
              </p:cNvSpPr>
              <p:nvPr>
                <p:ph type="title"/>
              </p:nvPr>
            </p:nvSpPr>
            <p:spPr/>
            <p:txBody>
              <a:bodyPr/>
              <a:lstStyle/>
              <a:p>
                <a:r>
                  <a:rPr lang="en-US" dirty="0"/>
                  <a:t>Learn a mapping </a:t>
                </a:r>
                <a14:m>
                  <m:oMath xmlns:m="http://schemas.openxmlformats.org/officeDocument/2006/math">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𝑋</m:t>
                    </m:r>
                    <m:r>
                      <a:rPr lang="en-US" b="0" i="1" smtClean="0">
                        <a:latin typeface="Cambria Math" panose="02040503050406030204" pitchFamily="18" charset="0"/>
                      </a:rPr>
                      <m:t>↦</m:t>
                    </m:r>
                    <m:r>
                      <a:rPr lang="en-US" b="0" i="1" smtClean="0">
                        <a:latin typeface="Cambria Math" panose="02040503050406030204" pitchFamily="18" charset="0"/>
                      </a:rPr>
                      <m:t>𝑌</m:t>
                    </m:r>
                  </m:oMath>
                </a14:m>
                <a:endParaRPr lang="en-US" dirty="0"/>
              </a:p>
            </p:txBody>
          </p:sp>
        </mc:Choice>
        <mc:Fallback xmlns="">
          <p:sp>
            <p:nvSpPr>
              <p:cNvPr id="2" name="Title 1">
                <a:extLst>
                  <a:ext uri="{FF2B5EF4-FFF2-40B4-BE49-F238E27FC236}">
                    <a16:creationId xmlns:a16="http://schemas.microsoft.com/office/drawing/2014/main" id="{C2F1E27E-3E52-F4F8-BA93-DE298D075BEB}"/>
                  </a:ext>
                </a:extLst>
              </p:cNvPr>
              <p:cNvSpPr>
                <a:spLocks noGrp="1" noRot="1" noChangeAspect="1" noMove="1" noResize="1" noEditPoints="1" noAdjustHandles="1" noChangeArrowheads="1" noChangeShapeType="1" noTextEdit="1"/>
              </p:cNvSpPr>
              <p:nvPr>
                <p:ph type="title"/>
              </p:nvPr>
            </p:nvSpPr>
            <p:spPr>
              <a:blipFill>
                <a:blip r:embed="rId2"/>
                <a:stretch>
                  <a:fillRect l="-24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77D8959-3CBC-AC8F-DF91-A0D800C75FDC}"/>
                  </a:ext>
                </a:extLst>
              </p:cNvPr>
              <p:cNvSpPr>
                <a:spLocks noGrp="1"/>
              </p:cNvSpPr>
              <p:nvPr>
                <p:ph idx="1"/>
              </p:nvPr>
            </p:nvSpPr>
            <p:spPr/>
            <p:txBody>
              <a:bodyPr>
                <a:normAutofit fontScale="92500" lnSpcReduction="20000"/>
              </a:bodyPr>
              <a:lstStyle/>
              <a:p>
                <a:r>
                  <a:rPr lang="en-US" dirty="0"/>
                  <a:t>Image classification</a:t>
                </a:r>
              </a:p>
              <a:p>
                <a:pPr marL="0" indent="0" algn="ctr">
                  <a:buNone/>
                </a:pPr>
                <a14:m>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oMath>
                </a14:m>
                <a:r>
                  <a:rPr lang="en-US" dirty="0"/>
                  <a:t> image </a:t>
                </a:r>
                <a14:m>
                  <m:oMath xmlns:m="http://schemas.openxmlformats.org/officeDocument/2006/math">
                    <m:r>
                      <a:rPr lang="en-US"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𝑦</m:t>
                    </m:r>
                    <m:r>
                      <a:rPr lang="en-US" b="0" i="1" dirty="0" smtClean="0">
                        <a:latin typeface="Cambria Math" panose="02040503050406030204" pitchFamily="18" charset="0"/>
                        <a:ea typeface="Cambria Math" panose="02040503050406030204" pitchFamily="18" charset="0"/>
                      </a:rPr>
                      <m:t>=</m:t>
                    </m:r>
                  </m:oMath>
                </a14:m>
                <a:r>
                  <a:rPr lang="en-US" dirty="0"/>
                  <a:t> category</a:t>
                </a:r>
              </a:p>
              <a:p>
                <a:r>
                  <a:rPr lang="en-US" dirty="0"/>
                  <a:t>House price prediction </a:t>
                </a:r>
              </a:p>
              <a:p>
                <a:pPr marL="0" indent="0" algn="ctr">
                  <a:buNone/>
                </a:pPr>
                <a14:m>
                  <m:oMath xmlns:m="http://schemas.openxmlformats.org/officeDocument/2006/math">
                    <m:r>
                      <a:rPr lang="en-US" i="1">
                        <a:latin typeface="Cambria Math" panose="02040503050406030204" pitchFamily="18" charset="0"/>
                      </a:rPr>
                      <m:t>𝑥</m:t>
                    </m:r>
                    <m:r>
                      <a:rPr lang="en-US" i="1">
                        <a:latin typeface="Cambria Math" panose="02040503050406030204" pitchFamily="18" charset="0"/>
                      </a:rPr>
                      <m:t>=</m:t>
                    </m:r>
                  </m:oMath>
                </a14:m>
                <a:r>
                  <a:rPr lang="en-US" dirty="0"/>
                  <a:t> house features </a:t>
                </a:r>
                <a14:m>
                  <m:oMath xmlns:m="http://schemas.openxmlformats.org/officeDocument/2006/math">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𝑦</m:t>
                    </m:r>
                    <m:r>
                      <a:rPr lang="en-US" i="1" dirty="0">
                        <a:latin typeface="Cambria Math" panose="02040503050406030204" pitchFamily="18" charset="0"/>
                        <a:ea typeface="Cambria Math" panose="02040503050406030204" pitchFamily="18" charset="0"/>
                      </a:rPr>
                      <m:t>=</m:t>
                    </m:r>
                  </m:oMath>
                </a14:m>
                <a:r>
                  <a:rPr lang="en-US" dirty="0"/>
                  <a:t> price</a:t>
                </a:r>
              </a:p>
              <a:p>
                <a:r>
                  <a:rPr lang="en-US" dirty="0"/>
                  <a:t>Speech recognition </a:t>
                </a:r>
              </a:p>
              <a:p>
                <a:pPr marL="0" indent="0" algn="ctr">
                  <a:buNone/>
                </a:pPr>
                <a14:m>
                  <m:oMath xmlns:m="http://schemas.openxmlformats.org/officeDocument/2006/math">
                    <m:r>
                      <a:rPr lang="en-US" i="1">
                        <a:latin typeface="Cambria Math" panose="02040503050406030204" pitchFamily="18" charset="0"/>
                      </a:rPr>
                      <m:t>𝑥</m:t>
                    </m:r>
                    <m:r>
                      <a:rPr lang="en-US" i="1">
                        <a:latin typeface="Cambria Math" panose="02040503050406030204" pitchFamily="18" charset="0"/>
                      </a:rPr>
                      <m:t>=</m:t>
                    </m:r>
                  </m:oMath>
                </a14:m>
                <a:r>
                  <a:rPr lang="en-US" dirty="0"/>
                  <a:t> audio </a:t>
                </a:r>
                <a14:m>
                  <m:oMath xmlns:m="http://schemas.openxmlformats.org/officeDocument/2006/math">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𝑦</m:t>
                    </m:r>
                    <m:r>
                      <a:rPr lang="en-US" i="1" dirty="0">
                        <a:latin typeface="Cambria Math" panose="02040503050406030204" pitchFamily="18" charset="0"/>
                        <a:ea typeface="Cambria Math" panose="02040503050406030204" pitchFamily="18" charset="0"/>
                      </a:rPr>
                      <m:t>=</m:t>
                    </m:r>
                  </m:oMath>
                </a14:m>
                <a:r>
                  <a:rPr lang="en-US" dirty="0"/>
                  <a:t> transcript</a:t>
                </a:r>
              </a:p>
              <a:p>
                <a:r>
                  <a:rPr lang="en-US" dirty="0"/>
                  <a:t>Machine translation</a:t>
                </a:r>
              </a:p>
              <a:p>
                <a:pPr marL="0" indent="0" algn="ctr">
                  <a:buNone/>
                </a:pPr>
                <a14:m>
                  <m:oMath xmlns:m="http://schemas.openxmlformats.org/officeDocument/2006/math">
                    <m:r>
                      <a:rPr lang="en-US" i="1">
                        <a:latin typeface="Cambria Math" panose="02040503050406030204" pitchFamily="18" charset="0"/>
                      </a:rPr>
                      <m:t>𝑥</m:t>
                    </m:r>
                    <m:r>
                      <a:rPr lang="en-US" i="1">
                        <a:latin typeface="Cambria Math" panose="02040503050406030204" pitchFamily="18" charset="0"/>
                      </a:rPr>
                      <m:t>=</m:t>
                    </m:r>
                  </m:oMath>
                </a14:m>
                <a:r>
                  <a:rPr lang="en-US" dirty="0"/>
                  <a:t> English text </a:t>
                </a:r>
                <a14:m>
                  <m:oMath xmlns:m="http://schemas.openxmlformats.org/officeDocument/2006/math">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𝑦</m:t>
                    </m:r>
                    <m:r>
                      <a:rPr lang="en-US" i="1" dirty="0">
                        <a:latin typeface="Cambria Math" panose="02040503050406030204" pitchFamily="18" charset="0"/>
                        <a:ea typeface="Cambria Math" panose="02040503050406030204" pitchFamily="18" charset="0"/>
                      </a:rPr>
                      <m:t>=</m:t>
                    </m:r>
                  </m:oMath>
                </a14:m>
                <a:r>
                  <a:rPr lang="en-US" dirty="0"/>
                  <a:t> Spanish text</a:t>
                </a:r>
              </a:p>
              <a:p>
                <a:r>
                  <a:rPr lang="en-US" dirty="0"/>
                  <a:t>Game playing</a:t>
                </a:r>
              </a:p>
              <a:p>
                <a:pPr marL="0" indent="0" algn="ctr">
                  <a:buNone/>
                </a:pPr>
                <a14:m>
                  <m:oMath xmlns:m="http://schemas.openxmlformats.org/officeDocument/2006/math">
                    <m:r>
                      <a:rPr lang="en-US" i="1">
                        <a:latin typeface="Cambria Math" panose="02040503050406030204" pitchFamily="18" charset="0"/>
                      </a:rPr>
                      <m:t>𝑥</m:t>
                    </m:r>
                    <m:r>
                      <a:rPr lang="en-US" i="1">
                        <a:latin typeface="Cambria Math" panose="02040503050406030204" pitchFamily="18" charset="0"/>
                      </a:rPr>
                      <m:t>=</m:t>
                    </m:r>
                  </m:oMath>
                </a14:m>
                <a:r>
                  <a:rPr lang="en-US" dirty="0"/>
                  <a:t> game state </a:t>
                </a:r>
                <a14:m>
                  <m:oMath xmlns:m="http://schemas.openxmlformats.org/officeDocument/2006/math">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𝑦</m:t>
                    </m:r>
                    <m:r>
                      <a:rPr lang="en-US" i="1" dirty="0">
                        <a:latin typeface="Cambria Math" panose="02040503050406030204" pitchFamily="18" charset="0"/>
                        <a:ea typeface="Cambria Math" panose="02040503050406030204" pitchFamily="18" charset="0"/>
                      </a:rPr>
                      <m:t>=</m:t>
                    </m:r>
                  </m:oMath>
                </a14:m>
                <a:r>
                  <a:rPr lang="en-US" dirty="0"/>
                  <a:t> action</a:t>
                </a:r>
              </a:p>
            </p:txBody>
          </p:sp>
        </mc:Choice>
        <mc:Fallback xmlns="">
          <p:sp>
            <p:nvSpPr>
              <p:cNvPr id="3" name="Content Placeholder 2">
                <a:extLst>
                  <a:ext uri="{FF2B5EF4-FFF2-40B4-BE49-F238E27FC236}">
                    <a16:creationId xmlns:a16="http://schemas.microsoft.com/office/drawing/2014/main" id="{577D8959-3CBC-AC8F-DF91-A0D800C75FDC}"/>
                  </a:ext>
                </a:extLst>
              </p:cNvPr>
              <p:cNvSpPr>
                <a:spLocks noGrp="1" noRot="1" noChangeAspect="1" noMove="1" noResize="1" noEditPoints="1" noAdjustHandles="1" noChangeArrowheads="1" noChangeShapeType="1" noTextEdit="1"/>
              </p:cNvSpPr>
              <p:nvPr>
                <p:ph idx="1"/>
              </p:nvPr>
            </p:nvSpPr>
            <p:spPr>
              <a:blipFill>
                <a:blip r:embed="rId3"/>
                <a:stretch>
                  <a:fillRect l="-965" t="-3488"/>
                </a:stretch>
              </a:blipFill>
            </p:spPr>
            <p:txBody>
              <a:bodyPr/>
              <a:lstStyle/>
              <a:p>
                <a:r>
                  <a:rPr lang="en-US">
                    <a:noFill/>
                  </a:rPr>
                  <a:t> </a:t>
                </a:r>
              </a:p>
            </p:txBody>
          </p:sp>
        </mc:Fallback>
      </mc:AlternateContent>
    </p:spTree>
    <p:extLst>
      <p:ext uri="{BB962C8B-B14F-4D97-AF65-F5344CB8AC3E}">
        <p14:creationId xmlns:p14="http://schemas.microsoft.com/office/powerpoint/2010/main" val="38767077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2ABD3-1849-F2E1-59F9-C1B6811ED47D}"/>
              </a:ext>
            </a:extLst>
          </p:cNvPr>
          <p:cNvSpPr>
            <a:spLocks noGrp="1"/>
          </p:cNvSpPr>
          <p:nvPr>
            <p:ph type="title"/>
          </p:nvPr>
        </p:nvSpPr>
        <p:spPr>
          <a:xfrm>
            <a:off x="838200" y="2766218"/>
            <a:ext cx="10515600" cy="1325563"/>
          </a:xfrm>
        </p:spPr>
        <p:txBody>
          <a:bodyPr/>
          <a:lstStyle/>
          <a:p>
            <a:pPr algn="ctr"/>
            <a:r>
              <a:rPr lang="en-US" b="1" dirty="0"/>
              <a:t>Learning Paradigms</a:t>
            </a:r>
          </a:p>
        </p:txBody>
      </p:sp>
    </p:spTree>
    <p:extLst>
      <p:ext uri="{BB962C8B-B14F-4D97-AF65-F5344CB8AC3E}">
        <p14:creationId xmlns:p14="http://schemas.microsoft.com/office/powerpoint/2010/main" val="3824444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 name="Graphic 756">
            <a:extLst>
              <a:ext uri="{FF2B5EF4-FFF2-40B4-BE49-F238E27FC236}">
                <a16:creationId xmlns:a16="http://schemas.microsoft.com/office/drawing/2014/main" id="{2C6858EF-E5E5-DFB9-21E5-56A846DD5D4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81745" y="130629"/>
            <a:ext cx="9871038" cy="6596742"/>
          </a:xfrm>
          <a:prstGeom prst="rect">
            <a:avLst/>
          </a:prstGeom>
        </p:spPr>
      </p:pic>
      <p:sp>
        <p:nvSpPr>
          <p:cNvPr id="3" name="5-Point Star 2">
            <a:extLst>
              <a:ext uri="{FF2B5EF4-FFF2-40B4-BE49-F238E27FC236}">
                <a16:creationId xmlns:a16="http://schemas.microsoft.com/office/drawing/2014/main" id="{BEF00526-AB67-C15E-C2C0-DB5AE52454A4}"/>
              </a:ext>
            </a:extLst>
          </p:cNvPr>
          <p:cNvSpPr/>
          <p:nvPr/>
        </p:nvSpPr>
        <p:spPr>
          <a:xfrm>
            <a:off x="2526632" y="4896853"/>
            <a:ext cx="1094873" cy="1010652"/>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212EA8F-AFEC-725D-8BA7-D8C53AAE530F}"/>
              </a:ext>
            </a:extLst>
          </p:cNvPr>
          <p:cNvSpPr txBox="1"/>
          <p:nvPr/>
        </p:nvSpPr>
        <p:spPr>
          <a:xfrm>
            <a:off x="8151542" y="2085278"/>
            <a:ext cx="2531327" cy="369332"/>
          </a:xfrm>
          <a:prstGeom prst="rect">
            <a:avLst/>
          </a:prstGeom>
          <a:noFill/>
        </p:spPr>
        <p:txBody>
          <a:bodyPr wrap="square" rtlCol="0">
            <a:spAutoFit/>
          </a:bodyPr>
          <a:lstStyle/>
          <a:p>
            <a:r>
              <a:rPr lang="en-US" dirty="0"/>
              <a:t>Credit: Simon J. D. Prince </a:t>
            </a:r>
          </a:p>
        </p:txBody>
      </p:sp>
    </p:spTree>
    <p:extLst>
      <p:ext uri="{BB962C8B-B14F-4D97-AF65-F5344CB8AC3E}">
        <p14:creationId xmlns:p14="http://schemas.microsoft.com/office/powerpoint/2010/main" val="34472432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C788E-8DA1-5BDF-3233-390494DDD043}"/>
              </a:ext>
            </a:extLst>
          </p:cNvPr>
          <p:cNvSpPr>
            <a:spLocks noGrp="1"/>
          </p:cNvSpPr>
          <p:nvPr>
            <p:ph type="title"/>
          </p:nvPr>
        </p:nvSpPr>
        <p:spPr/>
        <p:txBody>
          <a:bodyPr/>
          <a:lstStyle/>
          <a:p>
            <a:r>
              <a:rPr lang="en-US" dirty="0"/>
              <a:t>Supervised learning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FC70BDA-2B3D-D244-FEF9-2AC3AAB82A84}"/>
                  </a:ext>
                </a:extLst>
              </p:cNvPr>
              <p:cNvSpPr>
                <a:spLocks noGrp="1"/>
              </p:cNvSpPr>
              <p:nvPr>
                <p:ph idx="1"/>
              </p:nvPr>
            </p:nvSpPr>
            <p:spPr/>
            <p:txBody>
              <a:bodyPr/>
              <a:lstStyle/>
              <a:p>
                <a:r>
                  <a:rPr lang="en-US" dirty="0"/>
                  <a:t>Define a mapping from input to output</a:t>
                </a:r>
              </a:p>
              <a:p>
                <a:r>
                  <a:rPr lang="en-US" dirty="0"/>
                  <a:t>Learn this mapping from paired input/output data examples</a:t>
                </a:r>
              </a:p>
              <a:p>
                <a:pPr marL="0" indent="0">
                  <a:buNone/>
                </a:pPr>
                <a:endParaRPr lang="en-US" b="0" i="1" dirty="0">
                  <a:latin typeface="Cambria Math" panose="02040503050406030204" pitchFamily="18" charset="0"/>
                </a:endParaRPr>
              </a:p>
              <a:p>
                <a:pPr marL="0" indent="0" algn="ctr">
                  <a:buNone/>
                </a:pPr>
                <a14:m>
                  <m:oMath xmlns:m="http://schemas.openxmlformats.org/officeDocument/2006/math">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e>
                    </m:d>
                    <m:r>
                      <a:rPr lang="en-US" b="0" i="1" smtClean="0">
                        <a:latin typeface="Cambria Math" panose="02040503050406030204" pitchFamily="18" charset="0"/>
                      </a:rPr>
                      <m:t>, …,</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𝑛</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𝑛</m:t>
                            </m:r>
                          </m:sub>
                        </m:sSub>
                      </m:e>
                    </m:d>
                  </m:oMath>
                </a14:m>
                <a:r>
                  <a:rPr lang="en-US" b="0" dirty="0"/>
                  <a:t>,       learn </a:t>
                </a:r>
                <a14:m>
                  <m:oMath xmlns:m="http://schemas.openxmlformats.org/officeDocument/2006/math">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𝑋</m:t>
                    </m:r>
                    <m:r>
                      <a:rPr lang="en-US" b="0" i="1" smtClean="0">
                        <a:latin typeface="Cambria Math" panose="02040503050406030204" pitchFamily="18" charset="0"/>
                      </a:rPr>
                      <m:t>↦</m:t>
                    </m:r>
                    <m:r>
                      <a:rPr lang="en-US" b="0" i="1" smtClean="0">
                        <a:latin typeface="Cambria Math" panose="02040503050406030204" pitchFamily="18" charset="0"/>
                      </a:rPr>
                      <m:t>𝑌</m:t>
                    </m:r>
                  </m:oMath>
                </a14:m>
                <a:endParaRPr lang="en-US" b="0" dirty="0"/>
              </a:p>
              <a:p>
                <a:pPr marL="0" indent="0">
                  <a:buNone/>
                </a:pPr>
                <a:endParaRPr lang="en-US" b="0" dirty="0"/>
              </a:p>
              <a:p>
                <a:r>
                  <a:rPr lang="en-US" dirty="0"/>
                  <a:t>Regression: the output is continuous </a:t>
                </a:r>
                <a14:m>
                  <m:oMath xmlns:m="http://schemas.openxmlformats.org/officeDocument/2006/math">
                    <m:r>
                      <a:rPr lang="en-US" b="0" i="1" smtClean="0">
                        <a:latin typeface="Cambria Math" panose="02040503050406030204" pitchFamily="18" charset="0"/>
                      </a:rPr>
                      <m:t>𝑦</m:t>
                    </m:r>
                    <m:r>
                      <a:rPr lang="en-US" b="0" i="1" smtClean="0">
                        <a:latin typeface="Cambria Math" panose="02040503050406030204" pitchFamily="18" charset="0"/>
                      </a:rPr>
                      <m:t>∈</m:t>
                    </m:r>
                    <m:r>
                      <a:rPr lang="en-US" i="1">
                        <a:latin typeface="Cambria Math" panose="02040503050406030204" pitchFamily="18" charset="0"/>
                        <a:ea typeface="Cambria Math" panose="02040503050406030204" pitchFamily="18" charset="0"/>
                      </a:rPr>
                      <m:t>ℝ</m:t>
                    </m:r>
                  </m:oMath>
                </a14:m>
                <a:endParaRPr lang="en-US" dirty="0"/>
              </a:p>
              <a:p>
                <a:pPr lvl="1"/>
                <a:r>
                  <a:rPr lang="en-US" dirty="0"/>
                  <a:t>House price prediction, temperature prediction, depth estimation</a:t>
                </a:r>
              </a:p>
              <a:p>
                <a:r>
                  <a:rPr lang="en-US" dirty="0"/>
                  <a:t>Classification: the output is discrete </a:t>
                </a:r>
                <a14:m>
                  <m:oMath xmlns:m="http://schemas.openxmlformats.org/officeDocument/2006/math">
                    <m:r>
                      <a:rPr lang="en-US" b="0" i="1" smtClean="0">
                        <a:latin typeface="Cambria Math" panose="02040503050406030204" pitchFamily="18" charset="0"/>
                      </a:rPr>
                      <m:t>𝑦</m:t>
                    </m:r>
                    <m:r>
                      <a:rPr lang="en-US" b="0" i="1" smtClean="0">
                        <a:latin typeface="Cambria Math" panose="02040503050406030204" pitchFamily="18" charset="0"/>
                      </a:rPr>
                      <m:t>∈</m:t>
                    </m:r>
                    <m:r>
                      <m:rPr>
                        <m:lit/>
                      </m:rPr>
                      <a:rPr lang="en-US" b="0" i="1" smtClean="0">
                        <a:latin typeface="Cambria Math" panose="02040503050406030204" pitchFamily="18" charset="0"/>
                      </a:rPr>
                      <m:t>{</m:t>
                    </m:r>
                    <m:r>
                      <a:rPr lang="en-US" b="0" i="1" smtClean="0">
                        <a:latin typeface="Cambria Math" panose="02040503050406030204" pitchFamily="18" charset="0"/>
                      </a:rPr>
                      <m:t>1,…,</m:t>
                    </m:r>
                    <m:r>
                      <a:rPr lang="en-US" b="0" i="1" smtClean="0">
                        <a:latin typeface="Cambria Math" panose="02040503050406030204" pitchFamily="18" charset="0"/>
                      </a:rPr>
                      <m:t>𝐾</m:t>
                    </m:r>
                    <m:r>
                      <m:rPr>
                        <m:lit/>
                      </m:rPr>
                      <a:rPr lang="en-US" b="0" i="1" smtClean="0">
                        <a:latin typeface="Cambria Math" panose="02040503050406030204" pitchFamily="18" charset="0"/>
                      </a:rPr>
                      <m:t>}</m:t>
                    </m:r>
                  </m:oMath>
                </a14:m>
                <a:endParaRPr lang="en-US" dirty="0"/>
              </a:p>
              <a:p>
                <a:pPr lvl="1"/>
                <a:r>
                  <a:rPr lang="en-US" dirty="0"/>
                  <a:t>Spam vs non-spam, cat vs dog, handwritten digit recognition</a:t>
                </a:r>
              </a:p>
            </p:txBody>
          </p:sp>
        </mc:Choice>
        <mc:Fallback xmlns="">
          <p:sp>
            <p:nvSpPr>
              <p:cNvPr id="3" name="Content Placeholder 2">
                <a:extLst>
                  <a:ext uri="{FF2B5EF4-FFF2-40B4-BE49-F238E27FC236}">
                    <a16:creationId xmlns:a16="http://schemas.microsoft.com/office/drawing/2014/main" id="{CFC70BDA-2B3D-D244-FEF9-2AC3AAB82A84}"/>
                  </a:ext>
                </a:extLst>
              </p:cNvPr>
              <p:cNvSpPr>
                <a:spLocks noGrp="1" noRot="1" noChangeAspect="1" noMove="1" noResize="1" noEditPoints="1" noAdjustHandles="1" noChangeArrowheads="1" noChangeShapeType="1" noTextEdit="1"/>
              </p:cNvSpPr>
              <p:nvPr>
                <p:ph idx="1"/>
              </p:nvPr>
            </p:nvSpPr>
            <p:spPr>
              <a:blipFill>
                <a:blip r:embed="rId3"/>
                <a:stretch>
                  <a:fillRect l="-1086" t="-2326" b="-2326"/>
                </a:stretch>
              </a:blipFill>
            </p:spPr>
            <p:txBody>
              <a:bodyPr/>
              <a:lstStyle/>
              <a:p>
                <a:r>
                  <a:rPr lang="en-US">
                    <a:noFill/>
                  </a:rPr>
                  <a:t> </a:t>
                </a:r>
              </a:p>
            </p:txBody>
          </p:sp>
        </mc:Fallback>
      </mc:AlternateContent>
    </p:spTree>
    <p:extLst>
      <p:ext uri="{BB962C8B-B14F-4D97-AF65-F5344CB8AC3E}">
        <p14:creationId xmlns:p14="http://schemas.microsoft.com/office/powerpoint/2010/main" val="2692734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a:extLst>
              <a:ext uri="{FF2B5EF4-FFF2-40B4-BE49-F238E27FC236}">
                <a16:creationId xmlns:a16="http://schemas.microsoft.com/office/drawing/2014/main" id="{498E501E-9BA9-D5A8-6F39-CF745D3F3AA5}"/>
              </a:ext>
            </a:extLst>
          </p:cNvPr>
          <p:cNvPicPr>
            <a:picLocks noGrp="1" noChangeAspect="1"/>
          </p:cNvPicPr>
          <p:nvPr>
            <p:ph idx="1"/>
          </p:nvPr>
        </p:nvPicPr>
        <p:blipFill>
          <a:blip>
            <a:extLst>
              <a:ext uri="{96DAC541-7B7A-43D3-8B79-37D633B846F1}">
                <asvg:svgBlip xmlns:asvg="http://schemas.microsoft.com/office/drawing/2016/SVG/main" r:embed="rId3"/>
              </a:ext>
            </a:extLst>
          </a:blip>
          <a:stretch>
            <a:fillRect/>
          </a:stretch>
        </p:blipFill>
        <p:spPr>
          <a:xfrm>
            <a:off x="222762" y="1763485"/>
            <a:ext cx="11760009" cy="3385457"/>
          </a:xfrm>
        </p:spPr>
      </p:pic>
      <p:sp>
        <p:nvSpPr>
          <p:cNvPr id="23" name="Content Placeholder 2">
            <a:extLst>
              <a:ext uri="{FF2B5EF4-FFF2-40B4-BE49-F238E27FC236}">
                <a16:creationId xmlns:a16="http://schemas.microsoft.com/office/drawing/2014/main" id="{7C5D9178-00A1-271F-6142-6D81934C3299}"/>
              </a:ext>
            </a:extLst>
          </p:cNvPr>
          <p:cNvSpPr txBox="1">
            <a:spLocks/>
          </p:cNvSpPr>
          <p:nvPr/>
        </p:nvSpPr>
        <p:spPr>
          <a:xfrm>
            <a:off x="838200" y="5736771"/>
            <a:ext cx="10515600" cy="756104"/>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Univariate regression problem (one output, real value)</a:t>
            </a:r>
          </a:p>
          <a:p>
            <a:r>
              <a:rPr lang="en-US" dirty="0"/>
              <a:t>Fully connected network</a:t>
            </a:r>
          </a:p>
        </p:txBody>
      </p:sp>
      <p:sp>
        <p:nvSpPr>
          <p:cNvPr id="24" name="Title 1">
            <a:extLst>
              <a:ext uri="{FF2B5EF4-FFF2-40B4-BE49-F238E27FC236}">
                <a16:creationId xmlns:a16="http://schemas.microsoft.com/office/drawing/2014/main" id="{FC09EB54-C920-DB6F-2D47-91DAECB07985}"/>
              </a:ext>
            </a:extLst>
          </p:cNvPr>
          <p:cNvSpPr>
            <a:spLocks noGrp="1"/>
          </p:cNvSpPr>
          <p:nvPr>
            <p:ph type="title"/>
          </p:nvPr>
        </p:nvSpPr>
        <p:spPr>
          <a:xfrm>
            <a:off x="609594" y="365125"/>
            <a:ext cx="10515600" cy="1325563"/>
          </a:xfrm>
        </p:spPr>
        <p:txBody>
          <a:bodyPr/>
          <a:lstStyle/>
          <a:p>
            <a:r>
              <a:rPr lang="en-US" dirty="0"/>
              <a:t>Regression</a:t>
            </a:r>
          </a:p>
        </p:txBody>
      </p:sp>
    </p:spTree>
    <p:extLst>
      <p:ext uri="{BB962C8B-B14F-4D97-AF65-F5344CB8AC3E}">
        <p14:creationId xmlns:p14="http://schemas.microsoft.com/office/powerpoint/2010/main" val="14364492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Graphic 21">
            <a:extLst>
              <a:ext uri="{FF2B5EF4-FFF2-40B4-BE49-F238E27FC236}">
                <a16:creationId xmlns:a16="http://schemas.microsoft.com/office/drawing/2014/main" id="{793740BD-6289-692C-981C-894DDC3E5C1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2762" y="1763485"/>
            <a:ext cx="11760009" cy="3385457"/>
          </a:xfrm>
          <a:prstGeom prst="rect">
            <a:avLst/>
          </a:prstGeom>
        </p:spPr>
      </p:pic>
      <p:sp>
        <p:nvSpPr>
          <p:cNvPr id="4" name="Content Placeholder 2">
            <a:extLst>
              <a:ext uri="{FF2B5EF4-FFF2-40B4-BE49-F238E27FC236}">
                <a16:creationId xmlns:a16="http://schemas.microsoft.com/office/drawing/2014/main" id="{D5F98C29-66DB-458A-FB2B-D979B08E0F20}"/>
              </a:ext>
            </a:extLst>
          </p:cNvPr>
          <p:cNvSpPr txBox="1">
            <a:spLocks/>
          </p:cNvSpPr>
          <p:nvPr/>
        </p:nvSpPr>
        <p:spPr>
          <a:xfrm>
            <a:off x="838200" y="5736771"/>
            <a:ext cx="10515600" cy="756104"/>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Multivariate regression problem (&gt;1 output, real value)</a:t>
            </a:r>
          </a:p>
          <a:p>
            <a:r>
              <a:rPr lang="en-US" dirty="0"/>
              <a:t>Graph neural network</a:t>
            </a:r>
          </a:p>
        </p:txBody>
      </p:sp>
      <p:sp>
        <p:nvSpPr>
          <p:cNvPr id="8" name="Title 1">
            <a:extLst>
              <a:ext uri="{FF2B5EF4-FFF2-40B4-BE49-F238E27FC236}">
                <a16:creationId xmlns:a16="http://schemas.microsoft.com/office/drawing/2014/main" id="{F2F31F95-C44E-7F7D-2F31-4F5814D63A2B}"/>
              </a:ext>
            </a:extLst>
          </p:cNvPr>
          <p:cNvSpPr>
            <a:spLocks noGrp="1"/>
          </p:cNvSpPr>
          <p:nvPr>
            <p:ph type="title"/>
          </p:nvPr>
        </p:nvSpPr>
        <p:spPr>
          <a:xfrm>
            <a:off x="609594" y="365125"/>
            <a:ext cx="10515600" cy="1325563"/>
          </a:xfrm>
        </p:spPr>
        <p:txBody>
          <a:bodyPr/>
          <a:lstStyle/>
          <a:p>
            <a:r>
              <a:rPr lang="en-US" dirty="0"/>
              <a:t>Graph regression</a:t>
            </a:r>
          </a:p>
        </p:txBody>
      </p:sp>
    </p:spTree>
    <p:extLst>
      <p:ext uri="{BB962C8B-B14F-4D97-AF65-F5344CB8AC3E}">
        <p14:creationId xmlns:p14="http://schemas.microsoft.com/office/powerpoint/2010/main" val="2999499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F09D0AA4-C38E-9ACC-50D5-1C96A4C467B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2762" y="1763485"/>
            <a:ext cx="11760009" cy="3385457"/>
          </a:xfrm>
          <a:prstGeom prst="rect">
            <a:avLst/>
          </a:prstGeom>
        </p:spPr>
      </p:pic>
      <p:sp>
        <p:nvSpPr>
          <p:cNvPr id="4" name="Content Placeholder 2">
            <a:extLst>
              <a:ext uri="{FF2B5EF4-FFF2-40B4-BE49-F238E27FC236}">
                <a16:creationId xmlns:a16="http://schemas.microsoft.com/office/drawing/2014/main" id="{F7049047-33E6-8801-3C23-5F8DCF59CC05}"/>
              </a:ext>
            </a:extLst>
          </p:cNvPr>
          <p:cNvSpPr txBox="1">
            <a:spLocks/>
          </p:cNvSpPr>
          <p:nvPr/>
        </p:nvSpPr>
        <p:spPr>
          <a:xfrm>
            <a:off x="838200" y="5736771"/>
            <a:ext cx="10515600" cy="756104"/>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Binary classification problem (two discrete classes)</a:t>
            </a:r>
          </a:p>
          <a:p>
            <a:r>
              <a:rPr lang="en-US" dirty="0"/>
              <a:t>Transformer network</a:t>
            </a:r>
          </a:p>
        </p:txBody>
      </p:sp>
      <p:sp>
        <p:nvSpPr>
          <p:cNvPr id="8" name="Title 1">
            <a:extLst>
              <a:ext uri="{FF2B5EF4-FFF2-40B4-BE49-F238E27FC236}">
                <a16:creationId xmlns:a16="http://schemas.microsoft.com/office/drawing/2014/main" id="{5C8A7EAC-91B3-3627-DE6F-810416C123D2}"/>
              </a:ext>
            </a:extLst>
          </p:cNvPr>
          <p:cNvSpPr>
            <a:spLocks noGrp="1"/>
          </p:cNvSpPr>
          <p:nvPr>
            <p:ph type="title"/>
          </p:nvPr>
        </p:nvSpPr>
        <p:spPr>
          <a:xfrm>
            <a:off x="609594" y="365125"/>
            <a:ext cx="10515600" cy="1325563"/>
          </a:xfrm>
        </p:spPr>
        <p:txBody>
          <a:bodyPr/>
          <a:lstStyle/>
          <a:p>
            <a:r>
              <a:rPr lang="en-US" dirty="0"/>
              <a:t>Text classification</a:t>
            </a:r>
          </a:p>
        </p:txBody>
      </p:sp>
    </p:spTree>
    <p:extLst>
      <p:ext uri="{BB962C8B-B14F-4D97-AF65-F5344CB8AC3E}">
        <p14:creationId xmlns:p14="http://schemas.microsoft.com/office/powerpoint/2010/main" val="1154596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949B07A7-1CE9-4940-08E7-A3A46C42790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2762" y="1763485"/>
            <a:ext cx="11760009" cy="3385457"/>
          </a:xfrm>
          <a:prstGeom prst="rect">
            <a:avLst/>
          </a:prstGeom>
        </p:spPr>
      </p:pic>
      <p:sp>
        <p:nvSpPr>
          <p:cNvPr id="4" name="Content Placeholder 2">
            <a:extLst>
              <a:ext uri="{FF2B5EF4-FFF2-40B4-BE49-F238E27FC236}">
                <a16:creationId xmlns:a16="http://schemas.microsoft.com/office/drawing/2014/main" id="{850382F4-E3AE-6AC9-CAF8-78B29B26B884}"/>
              </a:ext>
            </a:extLst>
          </p:cNvPr>
          <p:cNvSpPr txBox="1">
            <a:spLocks/>
          </p:cNvSpPr>
          <p:nvPr/>
        </p:nvSpPr>
        <p:spPr>
          <a:xfrm>
            <a:off x="838200" y="5736771"/>
            <a:ext cx="10515600" cy="756104"/>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Multiclass classification problem (discrete classes, &gt;2 possible values)</a:t>
            </a:r>
          </a:p>
          <a:p>
            <a:r>
              <a:rPr lang="en-US" dirty="0"/>
              <a:t>Recurrent neural network (RNN)</a:t>
            </a:r>
          </a:p>
        </p:txBody>
      </p:sp>
      <p:sp>
        <p:nvSpPr>
          <p:cNvPr id="5" name="Title 1">
            <a:extLst>
              <a:ext uri="{FF2B5EF4-FFF2-40B4-BE49-F238E27FC236}">
                <a16:creationId xmlns:a16="http://schemas.microsoft.com/office/drawing/2014/main" id="{693731F4-9539-91CB-612F-FD04B6BABA34}"/>
              </a:ext>
            </a:extLst>
          </p:cNvPr>
          <p:cNvSpPr>
            <a:spLocks noGrp="1"/>
          </p:cNvSpPr>
          <p:nvPr>
            <p:ph type="title"/>
          </p:nvPr>
        </p:nvSpPr>
        <p:spPr>
          <a:xfrm>
            <a:off x="609594" y="365125"/>
            <a:ext cx="10515600" cy="1325563"/>
          </a:xfrm>
        </p:spPr>
        <p:txBody>
          <a:bodyPr/>
          <a:lstStyle/>
          <a:p>
            <a:r>
              <a:rPr lang="en-US" dirty="0"/>
              <a:t>Music genre classification</a:t>
            </a:r>
          </a:p>
        </p:txBody>
      </p:sp>
    </p:spTree>
    <p:extLst>
      <p:ext uri="{BB962C8B-B14F-4D97-AF65-F5344CB8AC3E}">
        <p14:creationId xmlns:p14="http://schemas.microsoft.com/office/powerpoint/2010/main" val="16731212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60B05B16-998D-5DF3-5B64-9B83A722DFC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2762" y="1763485"/>
            <a:ext cx="11760009" cy="3385457"/>
          </a:xfrm>
          <a:prstGeom prst="rect">
            <a:avLst/>
          </a:prstGeom>
        </p:spPr>
      </p:pic>
      <p:sp>
        <p:nvSpPr>
          <p:cNvPr id="4" name="Content Placeholder 2">
            <a:extLst>
              <a:ext uri="{FF2B5EF4-FFF2-40B4-BE49-F238E27FC236}">
                <a16:creationId xmlns:a16="http://schemas.microsoft.com/office/drawing/2014/main" id="{502B718A-BF55-0797-B21D-A1B2A7E61BB3}"/>
              </a:ext>
            </a:extLst>
          </p:cNvPr>
          <p:cNvSpPr txBox="1">
            <a:spLocks/>
          </p:cNvSpPr>
          <p:nvPr/>
        </p:nvSpPr>
        <p:spPr>
          <a:xfrm>
            <a:off x="838200" y="5736771"/>
            <a:ext cx="10515600" cy="756104"/>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Multiclass classification problem (discrete classes, &gt;2 possible classes)</a:t>
            </a:r>
          </a:p>
          <a:p>
            <a:r>
              <a:rPr lang="en-US" dirty="0"/>
              <a:t>Convolutional network</a:t>
            </a:r>
          </a:p>
        </p:txBody>
      </p:sp>
      <p:sp>
        <p:nvSpPr>
          <p:cNvPr id="5" name="Title 1">
            <a:extLst>
              <a:ext uri="{FF2B5EF4-FFF2-40B4-BE49-F238E27FC236}">
                <a16:creationId xmlns:a16="http://schemas.microsoft.com/office/drawing/2014/main" id="{71F1002C-9B0E-0690-CE22-0849F991A3E9}"/>
              </a:ext>
            </a:extLst>
          </p:cNvPr>
          <p:cNvSpPr>
            <a:spLocks noGrp="1"/>
          </p:cNvSpPr>
          <p:nvPr>
            <p:ph type="title"/>
          </p:nvPr>
        </p:nvSpPr>
        <p:spPr>
          <a:xfrm>
            <a:off x="609594" y="365125"/>
            <a:ext cx="10515600" cy="1325563"/>
          </a:xfrm>
        </p:spPr>
        <p:txBody>
          <a:bodyPr/>
          <a:lstStyle/>
          <a:p>
            <a:r>
              <a:rPr lang="en-US" dirty="0"/>
              <a:t>Image classification</a:t>
            </a:r>
          </a:p>
        </p:txBody>
      </p:sp>
    </p:spTree>
    <p:extLst>
      <p:ext uri="{BB962C8B-B14F-4D97-AF65-F5344CB8AC3E}">
        <p14:creationId xmlns:p14="http://schemas.microsoft.com/office/powerpoint/2010/main" val="3089961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C788E-8DA1-5BDF-3233-390494DDD043}"/>
              </a:ext>
            </a:extLst>
          </p:cNvPr>
          <p:cNvSpPr>
            <a:spLocks noGrp="1"/>
          </p:cNvSpPr>
          <p:nvPr>
            <p:ph type="title"/>
          </p:nvPr>
        </p:nvSpPr>
        <p:spPr/>
        <p:txBody>
          <a:bodyPr/>
          <a:lstStyle/>
          <a:p>
            <a:r>
              <a:rPr lang="en-US" dirty="0"/>
              <a:t>What is a supervised learning model?</a:t>
            </a:r>
          </a:p>
        </p:txBody>
      </p:sp>
      <p:pic>
        <p:nvPicPr>
          <p:cNvPr id="11" name="Picture 10">
            <a:extLst>
              <a:ext uri="{FF2B5EF4-FFF2-40B4-BE49-F238E27FC236}">
                <a16:creationId xmlns:a16="http://schemas.microsoft.com/office/drawing/2014/main" id="{BEB7B1EB-8ABF-6334-7DDE-74C2FADB010F}"/>
              </a:ext>
            </a:extLst>
          </p:cNvPr>
          <p:cNvPicPr>
            <a:picLocks noChangeAspect="1"/>
          </p:cNvPicPr>
          <p:nvPr/>
        </p:nvPicPr>
        <p:blipFill>
          <a:blip r:embed="rId3"/>
          <a:stretch>
            <a:fillRect/>
          </a:stretch>
        </p:blipFill>
        <p:spPr>
          <a:xfrm>
            <a:off x="1456842" y="1690688"/>
            <a:ext cx="9560370" cy="3842894"/>
          </a:xfrm>
          <a:prstGeom prst="rect">
            <a:avLst/>
          </a:prstGeom>
        </p:spPr>
      </p:pic>
      <p:sp>
        <p:nvSpPr>
          <p:cNvPr id="15" name="Content Placeholder 2">
            <a:extLst>
              <a:ext uri="{FF2B5EF4-FFF2-40B4-BE49-F238E27FC236}">
                <a16:creationId xmlns:a16="http://schemas.microsoft.com/office/drawing/2014/main" id="{0E4169E9-20B2-7560-5B47-61FDF6E24518}"/>
              </a:ext>
            </a:extLst>
          </p:cNvPr>
          <p:cNvSpPr>
            <a:spLocks noGrp="1"/>
          </p:cNvSpPr>
          <p:nvPr>
            <p:ph idx="1"/>
          </p:nvPr>
        </p:nvSpPr>
        <p:spPr>
          <a:xfrm>
            <a:off x="838200" y="5736771"/>
            <a:ext cx="10515600" cy="756104"/>
          </a:xfrm>
        </p:spPr>
        <p:txBody>
          <a:bodyPr>
            <a:normAutofit fontScale="85000" lnSpcReduction="20000"/>
          </a:bodyPr>
          <a:lstStyle/>
          <a:p>
            <a:r>
              <a:rPr lang="en-US" dirty="0"/>
              <a:t>An equation relating input (age) to output (height)</a:t>
            </a:r>
          </a:p>
          <a:p>
            <a:r>
              <a:rPr lang="en-US" dirty="0"/>
              <a:t>Search through family of possible equations to find one that fits training data well</a:t>
            </a:r>
          </a:p>
        </p:txBody>
      </p:sp>
    </p:spTree>
    <p:extLst>
      <p:ext uri="{BB962C8B-B14F-4D97-AF65-F5344CB8AC3E}">
        <p14:creationId xmlns:p14="http://schemas.microsoft.com/office/powerpoint/2010/main" val="35024472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C788E-8DA1-5BDF-3233-390494DDD043}"/>
              </a:ext>
            </a:extLst>
          </p:cNvPr>
          <p:cNvSpPr>
            <a:spLocks noGrp="1"/>
          </p:cNvSpPr>
          <p:nvPr>
            <p:ph type="title"/>
          </p:nvPr>
        </p:nvSpPr>
        <p:spPr/>
        <p:txBody>
          <a:bodyPr/>
          <a:lstStyle/>
          <a:p>
            <a:r>
              <a:rPr lang="en-US" dirty="0"/>
              <a:t>What is a supervised learning model?</a:t>
            </a:r>
          </a:p>
        </p:txBody>
      </p:sp>
      <p:sp>
        <p:nvSpPr>
          <p:cNvPr id="15" name="Content Placeholder 2">
            <a:extLst>
              <a:ext uri="{FF2B5EF4-FFF2-40B4-BE49-F238E27FC236}">
                <a16:creationId xmlns:a16="http://schemas.microsoft.com/office/drawing/2014/main" id="{0E4169E9-20B2-7560-5B47-61FDF6E24518}"/>
              </a:ext>
            </a:extLst>
          </p:cNvPr>
          <p:cNvSpPr>
            <a:spLocks noGrp="1"/>
          </p:cNvSpPr>
          <p:nvPr>
            <p:ph idx="1"/>
          </p:nvPr>
        </p:nvSpPr>
        <p:spPr>
          <a:xfrm>
            <a:off x="838200" y="5736771"/>
            <a:ext cx="10515600" cy="756104"/>
          </a:xfrm>
        </p:spPr>
        <p:txBody>
          <a:bodyPr>
            <a:normAutofit fontScale="85000" lnSpcReduction="20000"/>
          </a:bodyPr>
          <a:lstStyle/>
          <a:p>
            <a:r>
              <a:rPr lang="en-US" dirty="0"/>
              <a:t>Deep neural networks are just a very flexible family of equations</a:t>
            </a:r>
          </a:p>
          <a:p>
            <a:r>
              <a:rPr lang="en-US" dirty="0"/>
              <a:t>Fitting deep neural networks = “Deep Learning”</a:t>
            </a:r>
          </a:p>
        </p:txBody>
      </p:sp>
      <p:pic>
        <p:nvPicPr>
          <p:cNvPr id="3" name="Picture 2">
            <a:extLst>
              <a:ext uri="{FF2B5EF4-FFF2-40B4-BE49-F238E27FC236}">
                <a16:creationId xmlns:a16="http://schemas.microsoft.com/office/drawing/2014/main" id="{6EB15C5C-57C0-0775-95E2-0AC457BB9433}"/>
              </a:ext>
            </a:extLst>
          </p:cNvPr>
          <p:cNvPicPr>
            <a:picLocks noChangeAspect="1"/>
          </p:cNvPicPr>
          <p:nvPr/>
        </p:nvPicPr>
        <p:blipFill>
          <a:blip r:embed="rId3"/>
          <a:stretch>
            <a:fillRect/>
          </a:stretch>
        </p:blipFill>
        <p:spPr>
          <a:xfrm>
            <a:off x="1456842" y="1690688"/>
            <a:ext cx="9560370" cy="3842894"/>
          </a:xfrm>
          <a:prstGeom prst="rect">
            <a:avLst/>
          </a:prstGeom>
        </p:spPr>
      </p:pic>
    </p:spTree>
    <p:extLst>
      <p:ext uri="{BB962C8B-B14F-4D97-AF65-F5344CB8AC3E}">
        <p14:creationId xmlns:p14="http://schemas.microsoft.com/office/powerpoint/2010/main" val="31489285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4194F3B6-0E3F-70BE-C783-8BF19E182C1D}"/>
              </a:ext>
            </a:extLst>
          </p:cNvPr>
          <p:cNvSpPr txBox="1">
            <a:spLocks/>
          </p:cNvSpPr>
          <p:nvPr/>
        </p:nvSpPr>
        <p:spPr>
          <a:xfrm>
            <a:off x="838200" y="5736771"/>
            <a:ext cx="10515600" cy="756104"/>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Multivariate binary classification problem (many outputs, two discrete classes)</a:t>
            </a:r>
          </a:p>
          <a:p>
            <a:r>
              <a:rPr lang="en-US" dirty="0"/>
              <a:t>Convolutional encoder-decoder network</a:t>
            </a:r>
          </a:p>
        </p:txBody>
      </p:sp>
      <p:sp>
        <p:nvSpPr>
          <p:cNvPr id="3" name="Title 1">
            <a:extLst>
              <a:ext uri="{FF2B5EF4-FFF2-40B4-BE49-F238E27FC236}">
                <a16:creationId xmlns:a16="http://schemas.microsoft.com/office/drawing/2014/main" id="{A39F3913-F9A0-B5DD-8D3A-BB0B087E2E86}"/>
              </a:ext>
            </a:extLst>
          </p:cNvPr>
          <p:cNvSpPr>
            <a:spLocks noGrp="1"/>
          </p:cNvSpPr>
          <p:nvPr>
            <p:ph type="title"/>
          </p:nvPr>
        </p:nvSpPr>
        <p:spPr>
          <a:xfrm>
            <a:off x="718454" y="365125"/>
            <a:ext cx="10515600" cy="1325563"/>
          </a:xfrm>
        </p:spPr>
        <p:txBody>
          <a:bodyPr/>
          <a:lstStyle/>
          <a:p>
            <a:r>
              <a:rPr lang="en-US" dirty="0"/>
              <a:t>Image segmentation</a:t>
            </a:r>
          </a:p>
        </p:txBody>
      </p:sp>
      <p:pic>
        <p:nvPicPr>
          <p:cNvPr id="4" name="Picture 3" descr="A diagram of a diagram of a model&#10;&#10;Description automatically generated">
            <a:extLst>
              <a:ext uri="{FF2B5EF4-FFF2-40B4-BE49-F238E27FC236}">
                <a16:creationId xmlns:a16="http://schemas.microsoft.com/office/drawing/2014/main" id="{0233D43A-82B7-80E6-6BAF-37CD07CC46F9}"/>
              </a:ext>
            </a:extLst>
          </p:cNvPr>
          <p:cNvPicPr>
            <a:picLocks noChangeAspect="1"/>
          </p:cNvPicPr>
          <p:nvPr/>
        </p:nvPicPr>
        <p:blipFill rotWithShape="1">
          <a:blip r:embed="rId3">
            <a:extLst>
              <a:ext uri="{28A0092B-C50C-407E-A947-70E740481C1C}">
                <a14:useLocalDpi xmlns:a14="http://schemas.microsoft.com/office/drawing/2010/main" val="0"/>
              </a:ext>
            </a:extLst>
          </a:blip>
          <a:srcRect l="3838" r="7142" b="82492"/>
          <a:stretch/>
        </p:blipFill>
        <p:spPr>
          <a:xfrm>
            <a:off x="175690" y="1876926"/>
            <a:ext cx="11867313" cy="3152273"/>
          </a:xfrm>
          <a:prstGeom prst="rect">
            <a:avLst/>
          </a:prstGeom>
        </p:spPr>
      </p:pic>
    </p:spTree>
    <p:extLst>
      <p:ext uri="{BB962C8B-B14F-4D97-AF65-F5344CB8AC3E}">
        <p14:creationId xmlns:p14="http://schemas.microsoft.com/office/powerpoint/2010/main" val="28198505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7FC50BC-F309-DCAD-1D91-C01510F01528}"/>
              </a:ext>
            </a:extLst>
          </p:cNvPr>
          <p:cNvPicPr>
            <a:picLocks noChangeAspect="1"/>
          </p:cNvPicPr>
          <p:nvPr/>
        </p:nvPicPr>
        <p:blipFill>
          <a:blip r:embed="rId3"/>
          <a:stretch>
            <a:fillRect/>
          </a:stretch>
        </p:blipFill>
        <p:spPr>
          <a:xfrm>
            <a:off x="318331" y="1785257"/>
            <a:ext cx="11602211" cy="3243943"/>
          </a:xfrm>
          <a:prstGeom prst="rect">
            <a:avLst/>
          </a:prstGeom>
        </p:spPr>
      </p:pic>
      <p:sp>
        <p:nvSpPr>
          <p:cNvPr id="2" name="Content Placeholder 2">
            <a:extLst>
              <a:ext uri="{FF2B5EF4-FFF2-40B4-BE49-F238E27FC236}">
                <a16:creationId xmlns:a16="http://schemas.microsoft.com/office/drawing/2014/main" id="{F08E62EC-C8EA-82AF-58F3-26BEE1300583}"/>
              </a:ext>
            </a:extLst>
          </p:cNvPr>
          <p:cNvSpPr txBox="1">
            <a:spLocks/>
          </p:cNvSpPr>
          <p:nvPr/>
        </p:nvSpPr>
        <p:spPr>
          <a:xfrm>
            <a:off x="838200" y="5736771"/>
            <a:ext cx="10515600" cy="756104"/>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Multivariate regression problem (many outputs, continuous)</a:t>
            </a:r>
          </a:p>
          <a:p>
            <a:r>
              <a:rPr lang="en-US" dirty="0"/>
              <a:t>Convolutional encoder-decoder network</a:t>
            </a:r>
          </a:p>
        </p:txBody>
      </p:sp>
      <p:sp>
        <p:nvSpPr>
          <p:cNvPr id="3" name="Title 1">
            <a:extLst>
              <a:ext uri="{FF2B5EF4-FFF2-40B4-BE49-F238E27FC236}">
                <a16:creationId xmlns:a16="http://schemas.microsoft.com/office/drawing/2014/main" id="{57399E2E-5E2B-B657-A9C9-0BC2E5FC4504}"/>
              </a:ext>
            </a:extLst>
          </p:cNvPr>
          <p:cNvSpPr>
            <a:spLocks noGrp="1"/>
          </p:cNvSpPr>
          <p:nvPr>
            <p:ph type="title"/>
          </p:nvPr>
        </p:nvSpPr>
        <p:spPr>
          <a:xfrm>
            <a:off x="718454" y="365125"/>
            <a:ext cx="10515600" cy="1325563"/>
          </a:xfrm>
        </p:spPr>
        <p:txBody>
          <a:bodyPr/>
          <a:lstStyle/>
          <a:p>
            <a:r>
              <a:rPr lang="en-US" dirty="0"/>
              <a:t>Depth estimation</a:t>
            </a:r>
          </a:p>
        </p:txBody>
      </p:sp>
    </p:spTree>
    <p:extLst>
      <p:ext uri="{BB962C8B-B14F-4D97-AF65-F5344CB8AC3E}">
        <p14:creationId xmlns:p14="http://schemas.microsoft.com/office/powerpoint/2010/main" val="40987533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F6247F9D-8850-7D49-33B5-72352D9E0DED}"/>
              </a:ext>
            </a:extLst>
          </p:cNvPr>
          <p:cNvPicPr>
            <a:picLocks noChangeAspect="1"/>
          </p:cNvPicPr>
          <p:nvPr/>
        </p:nvPicPr>
        <p:blipFill>
          <a:blip r:embed="rId3"/>
          <a:stretch>
            <a:fillRect/>
          </a:stretch>
        </p:blipFill>
        <p:spPr>
          <a:xfrm>
            <a:off x="318331" y="1785257"/>
            <a:ext cx="11602211" cy="3243943"/>
          </a:xfrm>
          <a:prstGeom prst="rect">
            <a:avLst/>
          </a:prstGeom>
        </p:spPr>
      </p:pic>
      <p:sp>
        <p:nvSpPr>
          <p:cNvPr id="2" name="Content Placeholder 2">
            <a:extLst>
              <a:ext uri="{FF2B5EF4-FFF2-40B4-BE49-F238E27FC236}">
                <a16:creationId xmlns:a16="http://schemas.microsoft.com/office/drawing/2014/main" id="{33C74F02-6E95-07FB-224D-B2A48AE73BDC}"/>
              </a:ext>
            </a:extLst>
          </p:cNvPr>
          <p:cNvSpPr txBox="1">
            <a:spLocks/>
          </p:cNvSpPr>
          <p:nvPr/>
        </p:nvSpPr>
        <p:spPr>
          <a:xfrm>
            <a:off x="838200" y="5736771"/>
            <a:ext cx="10515600" cy="756104"/>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Multivariate regression problem (many outputs, continuous)</a:t>
            </a:r>
          </a:p>
          <a:p>
            <a:r>
              <a:rPr lang="en-US" dirty="0"/>
              <a:t>Convolutional encoder-decoder network</a:t>
            </a:r>
          </a:p>
        </p:txBody>
      </p:sp>
      <p:sp>
        <p:nvSpPr>
          <p:cNvPr id="3" name="Title 1">
            <a:extLst>
              <a:ext uri="{FF2B5EF4-FFF2-40B4-BE49-F238E27FC236}">
                <a16:creationId xmlns:a16="http://schemas.microsoft.com/office/drawing/2014/main" id="{A5762B3E-8E80-2F6F-7993-0AFCC9E4F2FC}"/>
              </a:ext>
            </a:extLst>
          </p:cNvPr>
          <p:cNvSpPr>
            <a:spLocks noGrp="1"/>
          </p:cNvSpPr>
          <p:nvPr>
            <p:ph type="title"/>
          </p:nvPr>
        </p:nvSpPr>
        <p:spPr>
          <a:xfrm>
            <a:off x="718454" y="365125"/>
            <a:ext cx="10515600" cy="1325563"/>
          </a:xfrm>
        </p:spPr>
        <p:txBody>
          <a:bodyPr/>
          <a:lstStyle/>
          <a:p>
            <a:r>
              <a:rPr lang="en-US" dirty="0"/>
              <a:t>Pose estimation</a:t>
            </a:r>
          </a:p>
        </p:txBody>
      </p:sp>
    </p:spTree>
    <p:extLst>
      <p:ext uri="{BB962C8B-B14F-4D97-AF65-F5344CB8AC3E}">
        <p14:creationId xmlns:p14="http://schemas.microsoft.com/office/powerpoint/2010/main" val="181262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79A163B-CDA6-B4FB-1FB0-081091C79761}"/>
              </a:ext>
            </a:extLst>
          </p:cNvPr>
          <p:cNvPicPr>
            <a:picLocks noChangeAspect="1"/>
          </p:cNvPicPr>
          <p:nvPr/>
        </p:nvPicPr>
        <p:blipFill>
          <a:blip r:embed="rId3"/>
          <a:stretch>
            <a:fillRect/>
          </a:stretch>
        </p:blipFill>
        <p:spPr>
          <a:xfrm>
            <a:off x="508493" y="2329075"/>
            <a:ext cx="11263057" cy="3234228"/>
          </a:xfrm>
          <a:prstGeom prst="rect">
            <a:avLst/>
          </a:prstGeom>
        </p:spPr>
      </p:pic>
      <p:sp>
        <p:nvSpPr>
          <p:cNvPr id="2" name="Title 1">
            <a:extLst>
              <a:ext uri="{FF2B5EF4-FFF2-40B4-BE49-F238E27FC236}">
                <a16:creationId xmlns:a16="http://schemas.microsoft.com/office/drawing/2014/main" id="{3E1E9522-DB38-5548-C00C-249816DC8373}"/>
              </a:ext>
            </a:extLst>
          </p:cNvPr>
          <p:cNvSpPr>
            <a:spLocks noGrp="1"/>
          </p:cNvSpPr>
          <p:nvPr>
            <p:ph type="title"/>
          </p:nvPr>
        </p:nvSpPr>
        <p:spPr/>
        <p:txBody>
          <a:bodyPr/>
          <a:lstStyle/>
          <a:p>
            <a:r>
              <a:rPr lang="en-US" dirty="0"/>
              <a:t>Translation</a:t>
            </a:r>
          </a:p>
        </p:txBody>
      </p:sp>
    </p:spTree>
    <p:extLst>
      <p:ext uri="{BB962C8B-B14F-4D97-AF65-F5344CB8AC3E}">
        <p14:creationId xmlns:p14="http://schemas.microsoft.com/office/powerpoint/2010/main" val="16796555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001A485-2265-A626-B6BC-A31D4F33C5FC}"/>
              </a:ext>
            </a:extLst>
          </p:cNvPr>
          <p:cNvPicPr>
            <a:picLocks noChangeAspect="1"/>
          </p:cNvPicPr>
          <p:nvPr/>
        </p:nvPicPr>
        <p:blipFill>
          <a:blip r:embed="rId3"/>
          <a:stretch>
            <a:fillRect/>
          </a:stretch>
        </p:blipFill>
        <p:spPr>
          <a:xfrm>
            <a:off x="508493" y="2329075"/>
            <a:ext cx="11263057" cy="3234228"/>
          </a:xfrm>
          <a:prstGeom prst="rect">
            <a:avLst/>
          </a:prstGeom>
        </p:spPr>
      </p:pic>
      <p:sp>
        <p:nvSpPr>
          <p:cNvPr id="2" name="Title 1">
            <a:extLst>
              <a:ext uri="{FF2B5EF4-FFF2-40B4-BE49-F238E27FC236}">
                <a16:creationId xmlns:a16="http://schemas.microsoft.com/office/drawing/2014/main" id="{3E1E9522-DB38-5548-C00C-249816DC8373}"/>
              </a:ext>
            </a:extLst>
          </p:cNvPr>
          <p:cNvSpPr>
            <a:spLocks noGrp="1"/>
          </p:cNvSpPr>
          <p:nvPr>
            <p:ph type="title"/>
          </p:nvPr>
        </p:nvSpPr>
        <p:spPr/>
        <p:txBody>
          <a:bodyPr/>
          <a:lstStyle/>
          <a:p>
            <a:r>
              <a:rPr lang="en-US" dirty="0"/>
              <a:t>Image captioning</a:t>
            </a:r>
          </a:p>
        </p:txBody>
      </p:sp>
    </p:spTree>
    <p:extLst>
      <p:ext uri="{BB962C8B-B14F-4D97-AF65-F5344CB8AC3E}">
        <p14:creationId xmlns:p14="http://schemas.microsoft.com/office/powerpoint/2010/main" val="32338730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E9522-DB38-5548-C00C-249816DC8373}"/>
              </a:ext>
            </a:extLst>
          </p:cNvPr>
          <p:cNvSpPr>
            <a:spLocks noGrp="1"/>
          </p:cNvSpPr>
          <p:nvPr>
            <p:ph type="title"/>
          </p:nvPr>
        </p:nvSpPr>
        <p:spPr/>
        <p:txBody>
          <a:bodyPr/>
          <a:lstStyle/>
          <a:p>
            <a:r>
              <a:rPr lang="en-US" dirty="0"/>
              <a:t>Image generation from text</a:t>
            </a:r>
          </a:p>
        </p:txBody>
      </p:sp>
      <p:pic>
        <p:nvPicPr>
          <p:cNvPr id="5" name="Content Placeholder 4">
            <a:extLst>
              <a:ext uri="{FF2B5EF4-FFF2-40B4-BE49-F238E27FC236}">
                <a16:creationId xmlns:a16="http://schemas.microsoft.com/office/drawing/2014/main" id="{3D3E6FE7-6B41-D226-0F1D-8096A516A366}"/>
              </a:ext>
            </a:extLst>
          </p:cNvPr>
          <p:cNvPicPr>
            <a:picLocks noGrp="1" noChangeAspect="1"/>
          </p:cNvPicPr>
          <p:nvPr>
            <p:ph idx="1"/>
          </p:nvPr>
        </p:nvPicPr>
        <p:blipFill>
          <a:blip r:embed="rId3"/>
          <a:stretch>
            <a:fillRect/>
          </a:stretch>
        </p:blipFill>
        <p:spPr>
          <a:xfrm>
            <a:off x="508493" y="2329075"/>
            <a:ext cx="11263057" cy="3234228"/>
          </a:xfrm>
        </p:spPr>
      </p:pic>
    </p:spTree>
    <p:extLst>
      <p:ext uri="{BB962C8B-B14F-4D97-AF65-F5344CB8AC3E}">
        <p14:creationId xmlns:p14="http://schemas.microsoft.com/office/powerpoint/2010/main" val="26530108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C788E-8DA1-5BDF-3233-390494DDD043}"/>
              </a:ext>
            </a:extLst>
          </p:cNvPr>
          <p:cNvSpPr>
            <a:spLocks noGrp="1"/>
          </p:cNvSpPr>
          <p:nvPr>
            <p:ph type="title"/>
          </p:nvPr>
        </p:nvSpPr>
        <p:spPr/>
        <p:txBody>
          <a:bodyPr/>
          <a:lstStyle/>
          <a:p>
            <a:r>
              <a:rPr lang="en-US" dirty="0"/>
              <a:t>What do these examples have in common?</a:t>
            </a:r>
          </a:p>
        </p:txBody>
      </p:sp>
      <p:sp>
        <p:nvSpPr>
          <p:cNvPr id="3" name="Content Placeholder 2">
            <a:extLst>
              <a:ext uri="{FF2B5EF4-FFF2-40B4-BE49-F238E27FC236}">
                <a16:creationId xmlns:a16="http://schemas.microsoft.com/office/drawing/2014/main" id="{21F44016-03F3-8E24-5EBA-667BE9931725}"/>
              </a:ext>
            </a:extLst>
          </p:cNvPr>
          <p:cNvSpPr>
            <a:spLocks noGrp="1"/>
          </p:cNvSpPr>
          <p:nvPr>
            <p:ph idx="1"/>
          </p:nvPr>
        </p:nvSpPr>
        <p:spPr>
          <a:xfrm>
            <a:off x="838200" y="1774361"/>
            <a:ext cx="10515600" cy="2449287"/>
          </a:xfrm>
        </p:spPr>
        <p:txBody>
          <a:bodyPr>
            <a:normAutofit/>
          </a:bodyPr>
          <a:lstStyle/>
          <a:p>
            <a:r>
              <a:rPr lang="en-US" dirty="0"/>
              <a:t>Very complex relationship between input and output</a:t>
            </a:r>
          </a:p>
          <a:p>
            <a:r>
              <a:rPr lang="en-US" dirty="0"/>
              <a:t>Sometimes may be many possible valid answers</a:t>
            </a:r>
          </a:p>
          <a:p>
            <a:r>
              <a:rPr lang="en-US" dirty="0"/>
              <a:t>But outputs (and sometimes inputs) obey rules</a:t>
            </a:r>
          </a:p>
        </p:txBody>
      </p:sp>
      <p:pic>
        <p:nvPicPr>
          <p:cNvPr id="5" name="Content Placeholder 4">
            <a:extLst>
              <a:ext uri="{FF2B5EF4-FFF2-40B4-BE49-F238E27FC236}">
                <a16:creationId xmlns:a16="http://schemas.microsoft.com/office/drawing/2014/main" id="{375111DF-9FE7-4DAD-71A1-8A69FB84ABE1}"/>
              </a:ext>
            </a:extLst>
          </p:cNvPr>
          <p:cNvPicPr>
            <a:picLocks noChangeAspect="1"/>
          </p:cNvPicPr>
          <p:nvPr/>
        </p:nvPicPr>
        <p:blipFill rotWithShape="1">
          <a:blip r:embed="rId3">
            <a:extLst>
              <a:ext uri="{28A0092B-C50C-407E-A947-70E740481C1C}">
                <a14:useLocalDpi xmlns:a14="http://schemas.microsoft.com/office/drawing/2010/main"/>
              </a:ext>
            </a:extLst>
          </a:blip>
          <a:srcRect l="71839" t="24270"/>
          <a:stretch/>
        </p:blipFill>
        <p:spPr>
          <a:xfrm>
            <a:off x="6302834" y="3299072"/>
            <a:ext cx="3171836" cy="2449287"/>
          </a:xfrm>
          <a:prstGeom prst="rect">
            <a:avLst/>
          </a:prstGeom>
        </p:spPr>
      </p:pic>
      <p:pic>
        <p:nvPicPr>
          <p:cNvPr id="6" name="Picture 5">
            <a:extLst>
              <a:ext uri="{FF2B5EF4-FFF2-40B4-BE49-F238E27FC236}">
                <a16:creationId xmlns:a16="http://schemas.microsoft.com/office/drawing/2014/main" id="{1FF02980-27C0-7DCF-3F74-D267FA77F522}"/>
              </a:ext>
            </a:extLst>
          </p:cNvPr>
          <p:cNvPicPr>
            <a:picLocks noChangeAspect="1"/>
          </p:cNvPicPr>
          <p:nvPr/>
        </p:nvPicPr>
        <p:blipFill rotWithShape="1">
          <a:blip r:embed="rId4">
            <a:extLst>
              <a:ext uri="{28A0092B-C50C-407E-A947-70E740481C1C}">
                <a14:useLocalDpi xmlns:a14="http://schemas.microsoft.com/office/drawing/2010/main"/>
              </a:ext>
            </a:extLst>
          </a:blip>
          <a:srcRect l="71839" t="21892"/>
          <a:stretch/>
        </p:blipFill>
        <p:spPr>
          <a:xfrm>
            <a:off x="2275117" y="3211289"/>
            <a:ext cx="3171836" cy="2526190"/>
          </a:xfrm>
          <a:prstGeom prst="rect">
            <a:avLst/>
          </a:prstGeom>
        </p:spPr>
      </p:pic>
      <p:sp>
        <p:nvSpPr>
          <p:cNvPr id="7" name="Content Placeholder 2">
            <a:extLst>
              <a:ext uri="{FF2B5EF4-FFF2-40B4-BE49-F238E27FC236}">
                <a16:creationId xmlns:a16="http://schemas.microsoft.com/office/drawing/2014/main" id="{C5E8F06C-8ECC-3C41-0E20-A913D089983B}"/>
              </a:ext>
            </a:extLst>
          </p:cNvPr>
          <p:cNvSpPr txBox="1">
            <a:spLocks/>
          </p:cNvSpPr>
          <p:nvPr/>
        </p:nvSpPr>
        <p:spPr>
          <a:xfrm>
            <a:off x="1988692" y="5737479"/>
            <a:ext cx="3744685" cy="8755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Language obeys grammatical rules</a:t>
            </a:r>
          </a:p>
        </p:txBody>
      </p:sp>
      <p:sp>
        <p:nvSpPr>
          <p:cNvPr id="8" name="Content Placeholder 2">
            <a:extLst>
              <a:ext uri="{FF2B5EF4-FFF2-40B4-BE49-F238E27FC236}">
                <a16:creationId xmlns:a16="http://schemas.microsoft.com/office/drawing/2014/main" id="{BF76CA65-4F01-8210-9B44-EA7B9B7E49B3}"/>
              </a:ext>
            </a:extLst>
          </p:cNvPr>
          <p:cNvSpPr txBox="1">
            <a:spLocks/>
          </p:cNvSpPr>
          <p:nvPr/>
        </p:nvSpPr>
        <p:spPr>
          <a:xfrm>
            <a:off x="6016409" y="5737475"/>
            <a:ext cx="3744685" cy="8755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Natural images also have “rules”</a:t>
            </a:r>
          </a:p>
        </p:txBody>
      </p:sp>
    </p:spTree>
    <p:extLst>
      <p:ext uri="{BB962C8B-B14F-4D97-AF65-F5344CB8AC3E}">
        <p14:creationId xmlns:p14="http://schemas.microsoft.com/office/powerpoint/2010/main" val="36115370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 name="Graphic 756">
            <a:extLst>
              <a:ext uri="{FF2B5EF4-FFF2-40B4-BE49-F238E27FC236}">
                <a16:creationId xmlns:a16="http://schemas.microsoft.com/office/drawing/2014/main" id="{2C6858EF-E5E5-DFB9-21E5-56A846DD5D4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0481" y="130629"/>
            <a:ext cx="9871038" cy="6596742"/>
          </a:xfrm>
          <a:prstGeom prst="rect">
            <a:avLst/>
          </a:prstGeom>
        </p:spPr>
      </p:pic>
      <p:sp>
        <p:nvSpPr>
          <p:cNvPr id="3" name="5-Point Star 2">
            <a:extLst>
              <a:ext uri="{FF2B5EF4-FFF2-40B4-BE49-F238E27FC236}">
                <a16:creationId xmlns:a16="http://schemas.microsoft.com/office/drawing/2014/main" id="{BEF00526-AB67-C15E-C2C0-DB5AE52454A4}"/>
              </a:ext>
            </a:extLst>
          </p:cNvPr>
          <p:cNvSpPr/>
          <p:nvPr/>
        </p:nvSpPr>
        <p:spPr>
          <a:xfrm>
            <a:off x="5548563" y="4969042"/>
            <a:ext cx="1094873" cy="1010652"/>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AA09C31D-1AFF-9F5E-C03B-BA8E450D9B04}"/>
              </a:ext>
            </a:extLst>
          </p:cNvPr>
          <p:cNvSpPr txBox="1"/>
          <p:nvPr/>
        </p:nvSpPr>
        <p:spPr>
          <a:xfrm>
            <a:off x="8151542" y="2085278"/>
            <a:ext cx="2531327" cy="369332"/>
          </a:xfrm>
          <a:prstGeom prst="rect">
            <a:avLst/>
          </a:prstGeom>
          <a:noFill/>
        </p:spPr>
        <p:txBody>
          <a:bodyPr wrap="square" rtlCol="0">
            <a:spAutoFit/>
          </a:bodyPr>
          <a:lstStyle/>
          <a:p>
            <a:r>
              <a:rPr lang="en-US" dirty="0"/>
              <a:t>Credit: Simon J. D. Prince </a:t>
            </a:r>
          </a:p>
        </p:txBody>
      </p:sp>
    </p:spTree>
    <p:extLst>
      <p:ext uri="{BB962C8B-B14F-4D97-AF65-F5344CB8AC3E}">
        <p14:creationId xmlns:p14="http://schemas.microsoft.com/office/powerpoint/2010/main" val="32197072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C788E-8DA1-5BDF-3233-390494DDD043}"/>
              </a:ext>
            </a:extLst>
          </p:cNvPr>
          <p:cNvSpPr>
            <a:spLocks noGrp="1"/>
          </p:cNvSpPr>
          <p:nvPr>
            <p:ph type="title"/>
          </p:nvPr>
        </p:nvSpPr>
        <p:spPr/>
        <p:txBody>
          <a:bodyPr/>
          <a:lstStyle/>
          <a:p>
            <a:r>
              <a:rPr lang="en-US" dirty="0"/>
              <a:t>Unsupervised Learning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FC70BDA-2B3D-D244-FEF9-2AC3AAB82A84}"/>
                  </a:ext>
                </a:extLst>
              </p:cNvPr>
              <p:cNvSpPr>
                <a:spLocks noGrp="1"/>
              </p:cNvSpPr>
              <p:nvPr>
                <p:ph idx="1"/>
              </p:nvPr>
            </p:nvSpPr>
            <p:spPr>
              <a:xfrm>
                <a:off x="838200" y="1825625"/>
                <a:ext cx="10515600" cy="4351338"/>
              </a:xfrm>
            </p:spPr>
            <p:txBody>
              <a:bodyPr/>
              <a:lstStyle/>
              <a:p>
                <a:r>
                  <a:rPr lang="en-US" dirty="0"/>
                  <a:t>Learning about a dataset without labels</a:t>
                </a:r>
              </a:p>
              <a:p>
                <a:pPr lvl="1"/>
                <a:r>
                  <a:rPr lang="en-US" dirty="0"/>
                  <a:t>Clustering</a:t>
                </a:r>
              </a:p>
              <a:p>
                <a:pPr lvl="1"/>
                <a:r>
                  <a:rPr lang="en-US" dirty="0"/>
                  <a:t>Dimension reduction</a:t>
                </a:r>
              </a:p>
              <a:p>
                <a:pPr lvl="1"/>
                <a:r>
                  <a:rPr lang="en-US" dirty="0"/>
                  <a:t>Finding outliers</a:t>
                </a:r>
              </a:p>
              <a:p>
                <a:pPr lvl="1"/>
                <a:r>
                  <a:rPr lang="en-US" dirty="0"/>
                  <a:t>Learning latent representations</a:t>
                </a:r>
              </a:p>
              <a:p>
                <a:pPr lvl="1"/>
                <a:r>
                  <a:rPr lang="en-US" dirty="0"/>
                  <a:t>Generating new examples</a:t>
                </a:r>
              </a:p>
              <a:p>
                <a:pPr lvl="1"/>
                <a:r>
                  <a:rPr lang="en-US" dirty="0"/>
                  <a:t>Filling in missing data</a:t>
                </a:r>
              </a:p>
              <a:p>
                <a:r>
                  <a:rPr lang="en-US" dirty="0"/>
                  <a:t>What structure is hidden in the data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𝑛</m:t>
                        </m:r>
                      </m:sub>
                    </m:sSub>
                  </m:oMath>
                </a14:m>
                <a:endParaRPr lang="en-US" b="0" dirty="0"/>
              </a:p>
              <a:p>
                <a:pPr marL="0" indent="0">
                  <a:buNone/>
                </a:pPr>
                <a:endParaRPr lang="en-US" dirty="0"/>
              </a:p>
            </p:txBody>
          </p:sp>
        </mc:Choice>
        <mc:Fallback xmlns="">
          <p:sp>
            <p:nvSpPr>
              <p:cNvPr id="3" name="Content Placeholder 2">
                <a:extLst>
                  <a:ext uri="{FF2B5EF4-FFF2-40B4-BE49-F238E27FC236}">
                    <a16:creationId xmlns:a16="http://schemas.microsoft.com/office/drawing/2014/main" id="{CFC70BDA-2B3D-D244-FEF9-2AC3AAB82A84}"/>
                  </a:ext>
                </a:extLst>
              </p:cNvPr>
              <p:cNvSpPr>
                <a:spLocks noGrp="1" noRot="1" noChangeAspect="1" noMove="1" noResize="1" noEditPoints="1" noAdjustHandles="1" noChangeArrowheads="1" noChangeShapeType="1" noTextEdit="1"/>
              </p:cNvSpPr>
              <p:nvPr>
                <p:ph idx="1"/>
              </p:nvPr>
            </p:nvSpPr>
            <p:spPr>
              <a:xfrm>
                <a:off x="838200" y="1825625"/>
                <a:ext cx="10515600" cy="4351338"/>
              </a:xfrm>
              <a:blipFill>
                <a:blip r:embed="rId3"/>
                <a:stretch>
                  <a:fillRect l="-1086" t="-2326"/>
                </a:stretch>
              </a:blipFill>
            </p:spPr>
            <p:txBody>
              <a:bodyPr/>
              <a:lstStyle/>
              <a:p>
                <a:r>
                  <a:rPr lang="en-US">
                    <a:noFill/>
                  </a:rPr>
                  <a:t> </a:t>
                </a:r>
              </a:p>
            </p:txBody>
          </p:sp>
        </mc:Fallback>
      </mc:AlternateContent>
    </p:spTree>
    <p:extLst>
      <p:ext uri="{BB962C8B-B14F-4D97-AF65-F5344CB8AC3E}">
        <p14:creationId xmlns:p14="http://schemas.microsoft.com/office/powerpoint/2010/main" val="15154369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C788E-8DA1-5BDF-3233-390494DDD043}"/>
              </a:ext>
            </a:extLst>
          </p:cNvPr>
          <p:cNvSpPr>
            <a:spLocks noGrp="1"/>
          </p:cNvSpPr>
          <p:nvPr>
            <p:ph type="title"/>
          </p:nvPr>
        </p:nvSpPr>
        <p:spPr/>
        <p:txBody>
          <a:bodyPr/>
          <a:lstStyle/>
          <a:p>
            <a:r>
              <a:rPr lang="en-US" dirty="0"/>
              <a:t>Unsupervised Learning</a:t>
            </a:r>
          </a:p>
        </p:txBody>
      </p:sp>
      <p:sp>
        <p:nvSpPr>
          <p:cNvPr id="3" name="Content Placeholder 2">
            <a:extLst>
              <a:ext uri="{FF2B5EF4-FFF2-40B4-BE49-F238E27FC236}">
                <a16:creationId xmlns:a16="http://schemas.microsoft.com/office/drawing/2014/main" id="{CFC70BDA-2B3D-D244-FEF9-2AC3AAB82A84}"/>
              </a:ext>
            </a:extLst>
          </p:cNvPr>
          <p:cNvSpPr>
            <a:spLocks noGrp="1"/>
          </p:cNvSpPr>
          <p:nvPr>
            <p:ph idx="1"/>
          </p:nvPr>
        </p:nvSpPr>
        <p:spPr/>
        <p:txBody>
          <a:bodyPr/>
          <a:lstStyle/>
          <a:p>
            <a:r>
              <a:rPr lang="en-US" dirty="0"/>
              <a:t>Learning about a dataset without labels</a:t>
            </a:r>
          </a:p>
          <a:p>
            <a:pPr lvl="1"/>
            <a:r>
              <a:rPr lang="en-US" dirty="0"/>
              <a:t>e.g., clustering</a:t>
            </a:r>
          </a:p>
          <a:p>
            <a:r>
              <a:rPr lang="en-US" dirty="0"/>
              <a:t>Generative models can create examples</a:t>
            </a:r>
          </a:p>
          <a:p>
            <a:pPr lvl="1"/>
            <a:r>
              <a:rPr lang="en-US" dirty="0"/>
              <a:t>e.g., generative adversarial networks</a:t>
            </a:r>
          </a:p>
          <a:p>
            <a:r>
              <a:rPr lang="en-US" dirty="0"/>
              <a:t>PGMs learn distribution over data</a:t>
            </a:r>
          </a:p>
          <a:p>
            <a:pPr lvl="1"/>
            <a:r>
              <a:rPr lang="en-US" dirty="0"/>
              <a:t>e.g., variational autoencoders </a:t>
            </a:r>
          </a:p>
          <a:p>
            <a:pPr lvl="1"/>
            <a:r>
              <a:rPr lang="en-US" dirty="0"/>
              <a:t>e.g., normalizing flows </a:t>
            </a:r>
          </a:p>
          <a:p>
            <a:pPr lvl="1"/>
            <a:r>
              <a:rPr lang="en-US" dirty="0"/>
              <a:t>e.g., diffusion models</a:t>
            </a:r>
          </a:p>
          <a:p>
            <a:endParaRPr lang="en-US" dirty="0"/>
          </a:p>
        </p:txBody>
      </p:sp>
      <p:pic>
        <p:nvPicPr>
          <p:cNvPr id="5" name="Graphic 4">
            <a:extLst>
              <a:ext uri="{FF2B5EF4-FFF2-40B4-BE49-F238E27FC236}">
                <a16:creationId xmlns:a16="http://schemas.microsoft.com/office/drawing/2014/main" id="{AA472BC1-CA17-038B-6779-91CC95ABD07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55593" y="1995798"/>
            <a:ext cx="3798207" cy="4497077"/>
          </a:xfrm>
          <a:prstGeom prst="rect">
            <a:avLst/>
          </a:prstGeom>
        </p:spPr>
      </p:pic>
    </p:spTree>
    <p:extLst>
      <p:ext uri="{BB962C8B-B14F-4D97-AF65-F5344CB8AC3E}">
        <p14:creationId xmlns:p14="http://schemas.microsoft.com/office/powerpoint/2010/main" val="23794691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F2F23-4A1E-9E65-2784-BFF987A85810}"/>
              </a:ext>
            </a:extLst>
          </p:cNvPr>
          <p:cNvSpPr>
            <a:spLocks noGrp="1"/>
          </p:cNvSpPr>
          <p:nvPr>
            <p:ph type="title"/>
          </p:nvPr>
        </p:nvSpPr>
        <p:spPr/>
        <p:txBody>
          <a:bodyPr/>
          <a:lstStyle/>
          <a:p>
            <a:r>
              <a:rPr lang="en-US" dirty="0"/>
              <a:t>Generative models</a:t>
            </a:r>
          </a:p>
        </p:txBody>
      </p:sp>
      <p:pic>
        <p:nvPicPr>
          <p:cNvPr id="6" name="Picture 5" descr="A collage of cats&#10;&#10;Description automatically generated">
            <a:extLst>
              <a:ext uri="{FF2B5EF4-FFF2-40B4-BE49-F238E27FC236}">
                <a16:creationId xmlns:a16="http://schemas.microsoft.com/office/drawing/2014/main" id="{6688B1AA-1FDF-46DF-898F-25CFC5291E4E}"/>
              </a:ext>
            </a:extLst>
          </p:cNvPr>
          <p:cNvPicPr>
            <a:picLocks noChangeAspect="1"/>
          </p:cNvPicPr>
          <p:nvPr/>
        </p:nvPicPr>
        <p:blipFill>
          <a:blip r:embed="rId3"/>
          <a:stretch>
            <a:fillRect/>
          </a:stretch>
        </p:blipFill>
        <p:spPr>
          <a:xfrm>
            <a:off x="838200" y="1583991"/>
            <a:ext cx="10628917" cy="4503988"/>
          </a:xfrm>
          <a:prstGeom prst="rect">
            <a:avLst/>
          </a:prstGeom>
        </p:spPr>
      </p:pic>
    </p:spTree>
    <p:extLst>
      <p:ext uri="{BB962C8B-B14F-4D97-AF65-F5344CB8AC3E}">
        <p14:creationId xmlns:p14="http://schemas.microsoft.com/office/powerpoint/2010/main" val="26481913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F2F23-4A1E-9E65-2784-BFF987A85810}"/>
              </a:ext>
            </a:extLst>
          </p:cNvPr>
          <p:cNvSpPr>
            <a:spLocks noGrp="1"/>
          </p:cNvSpPr>
          <p:nvPr>
            <p:ph type="title"/>
          </p:nvPr>
        </p:nvSpPr>
        <p:spPr/>
        <p:txBody>
          <a:bodyPr/>
          <a:lstStyle/>
          <a:p>
            <a:r>
              <a:rPr lang="en-US" dirty="0"/>
              <a:t>Generative models</a:t>
            </a:r>
          </a:p>
        </p:txBody>
      </p:sp>
      <p:pic>
        <p:nvPicPr>
          <p:cNvPr id="4" name="Picture 3">
            <a:extLst>
              <a:ext uri="{FF2B5EF4-FFF2-40B4-BE49-F238E27FC236}">
                <a16:creationId xmlns:a16="http://schemas.microsoft.com/office/drawing/2014/main" id="{3B6A4FF5-0C2A-AF25-9B45-7067A3AA29AB}"/>
              </a:ext>
            </a:extLst>
          </p:cNvPr>
          <p:cNvPicPr>
            <a:picLocks noChangeAspect="1"/>
          </p:cNvPicPr>
          <p:nvPr/>
        </p:nvPicPr>
        <p:blipFill rotWithShape="1">
          <a:blip r:embed="rId3"/>
          <a:srcRect r="50000"/>
          <a:stretch/>
        </p:blipFill>
        <p:spPr>
          <a:xfrm>
            <a:off x="1740568" y="1690688"/>
            <a:ext cx="8972852" cy="4399312"/>
          </a:xfrm>
          <a:prstGeom prst="rect">
            <a:avLst/>
          </a:prstGeom>
        </p:spPr>
      </p:pic>
    </p:spTree>
    <p:extLst>
      <p:ext uri="{BB962C8B-B14F-4D97-AF65-F5344CB8AC3E}">
        <p14:creationId xmlns:p14="http://schemas.microsoft.com/office/powerpoint/2010/main" val="27878901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8E9F3-8FD6-E1F5-B740-07E8140891C3}"/>
              </a:ext>
            </a:extLst>
          </p:cNvPr>
          <p:cNvSpPr>
            <a:spLocks noGrp="1"/>
          </p:cNvSpPr>
          <p:nvPr>
            <p:ph type="title"/>
          </p:nvPr>
        </p:nvSpPr>
        <p:spPr/>
        <p:txBody>
          <a:bodyPr/>
          <a:lstStyle/>
          <a:p>
            <a:r>
              <a:rPr lang="en-US" dirty="0"/>
              <a:t>Interpolation</a:t>
            </a:r>
          </a:p>
        </p:txBody>
      </p:sp>
      <p:pic>
        <p:nvPicPr>
          <p:cNvPr id="4" name="Picture 3">
            <a:extLst>
              <a:ext uri="{FF2B5EF4-FFF2-40B4-BE49-F238E27FC236}">
                <a16:creationId xmlns:a16="http://schemas.microsoft.com/office/drawing/2014/main" id="{814994B4-8107-1EC8-4699-4613F49266B5}"/>
              </a:ext>
            </a:extLst>
          </p:cNvPr>
          <p:cNvPicPr>
            <a:picLocks noChangeAspect="1"/>
          </p:cNvPicPr>
          <p:nvPr/>
        </p:nvPicPr>
        <p:blipFill>
          <a:blip r:embed="rId3"/>
          <a:stretch>
            <a:fillRect/>
          </a:stretch>
        </p:blipFill>
        <p:spPr>
          <a:xfrm>
            <a:off x="842765" y="1938868"/>
            <a:ext cx="10503445" cy="4165600"/>
          </a:xfrm>
          <a:prstGeom prst="rect">
            <a:avLst/>
          </a:prstGeom>
        </p:spPr>
      </p:pic>
    </p:spTree>
    <p:extLst>
      <p:ext uri="{BB962C8B-B14F-4D97-AF65-F5344CB8AC3E}">
        <p14:creationId xmlns:p14="http://schemas.microsoft.com/office/powerpoint/2010/main" val="2300298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A7FF5-16A7-A8F2-E662-488EF90ECF9A}"/>
              </a:ext>
            </a:extLst>
          </p:cNvPr>
          <p:cNvSpPr>
            <a:spLocks noGrp="1"/>
          </p:cNvSpPr>
          <p:nvPr>
            <p:ph type="title"/>
          </p:nvPr>
        </p:nvSpPr>
        <p:spPr/>
        <p:txBody>
          <a:bodyPr/>
          <a:lstStyle/>
          <a:p>
            <a:r>
              <a:rPr lang="en-US" dirty="0"/>
              <a:t>Conditional synthesis</a:t>
            </a:r>
          </a:p>
        </p:txBody>
      </p:sp>
      <p:pic>
        <p:nvPicPr>
          <p:cNvPr id="4" name="Picture 3">
            <a:extLst>
              <a:ext uri="{FF2B5EF4-FFF2-40B4-BE49-F238E27FC236}">
                <a16:creationId xmlns:a16="http://schemas.microsoft.com/office/drawing/2014/main" id="{21A16A23-7EC3-C78C-8840-CC3B8F3EF4BF}"/>
              </a:ext>
            </a:extLst>
          </p:cNvPr>
          <p:cNvPicPr>
            <a:picLocks noChangeAspect="1"/>
          </p:cNvPicPr>
          <p:nvPr/>
        </p:nvPicPr>
        <p:blipFill rotWithShape="1">
          <a:blip r:embed="rId3">
            <a:extLst>
              <a:ext uri="{28A0092B-C50C-407E-A947-70E740481C1C}">
                <a14:useLocalDpi xmlns:a14="http://schemas.microsoft.com/office/drawing/2010/main"/>
              </a:ext>
            </a:extLst>
          </a:blip>
          <a:srcRect l="2446" b="49404"/>
          <a:stretch/>
        </p:blipFill>
        <p:spPr>
          <a:xfrm>
            <a:off x="838198" y="2119257"/>
            <a:ext cx="10515601" cy="3506993"/>
          </a:xfrm>
          <a:prstGeom prst="rect">
            <a:avLst/>
          </a:prstGeom>
        </p:spPr>
      </p:pic>
    </p:spTree>
    <p:extLst>
      <p:ext uri="{BB962C8B-B14F-4D97-AF65-F5344CB8AC3E}">
        <p14:creationId xmlns:p14="http://schemas.microsoft.com/office/powerpoint/2010/main" val="5289234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 name="Graphic 756">
            <a:extLst>
              <a:ext uri="{FF2B5EF4-FFF2-40B4-BE49-F238E27FC236}">
                <a16:creationId xmlns:a16="http://schemas.microsoft.com/office/drawing/2014/main" id="{2C6858EF-E5E5-DFB9-21E5-56A846DD5D4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0481" y="130629"/>
            <a:ext cx="9871038" cy="6596742"/>
          </a:xfrm>
          <a:prstGeom prst="rect">
            <a:avLst/>
          </a:prstGeom>
        </p:spPr>
      </p:pic>
      <p:sp>
        <p:nvSpPr>
          <p:cNvPr id="3" name="5-Point Star 2">
            <a:extLst>
              <a:ext uri="{FF2B5EF4-FFF2-40B4-BE49-F238E27FC236}">
                <a16:creationId xmlns:a16="http://schemas.microsoft.com/office/drawing/2014/main" id="{BEF00526-AB67-C15E-C2C0-DB5AE52454A4}"/>
              </a:ext>
            </a:extLst>
          </p:cNvPr>
          <p:cNvSpPr/>
          <p:nvPr/>
        </p:nvSpPr>
        <p:spPr>
          <a:xfrm>
            <a:off x="8674769" y="4848727"/>
            <a:ext cx="1094873" cy="1010652"/>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C170AE9-F470-3A93-EF6B-B4B90EB61118}"/>
              </a:ext>
            </a:extLst>
          </p:cNvPr>
          <p:cNvSpPr txBox="1"/>
          <p:nvPr/>
        </p:nvSpPr>
        <p:spPr>
          <a:xfrm>
            <a:off x="8151542" y="2085278"/>
            <a:ext cx="2531327" cy="369332"/>
          </a:xfrm>
          <a:prstGeom prst="rect">
            <a:avLst/>
          </a:prstGeom>
          <a:noFill/>
        </p:spPr>
        <p:txBody>
          <a:bodyPr wrap="square" rtlCol="0">
            <a:spAutoFit/>
          </a:bodyPr>
          <a:lstStyle/>
          <a:p>
            <a:r>
              <a:rPr lang="en-US" dirty="0"/>
              <a:t>Credit: Simon J. D. Prince </a:t>
            </a:r>
          </a:p>
        </p:txBody>
      </p:sp>
    </p:spTree>
    <p:extLst>
      <p:ext uri="{BB962C8B-B14F-4D97-AF65-F5344CB8AC3E}">
        <p14:creationId xmlns:p14="http://schemas.microsoft.com/office/powerpoint/2010/main" val="2778503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95142-42C8-07A6-22C4-B15167E16E4E}"/>
              </a:ext>
            </a:extLst>
          </p:cNvPr>
          <p:cNvSpPr>
            <a:spLocks noGrp="1"/>
          </p:cNvSpPr>
          <p:nvPr>
            <p:ph type="title"/>
          </p:nvPr>
        </p:nvSpPr>
        <p:spPr/>
        <p:txBody>
          <a:bodyPr/>
          <a:lstStyle/>
          <a:p>
            <a:r>
              <a:rPr lang="en-US" dirty="0"/>
              <a:t>Reinforcement learning</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56414A8A-EAFA-4BE2-B767-3E715896C571}"/>
                  </a:ext>
                </a:extLst>
              </p:cNvPr>
              <p:cNvSpPr>
                <a:spLocks noGrp="1"/>
              </p:cNvSpPr>
              <p:nvPr>
                <p:ph idx="1"/>
              </p:nvPr>
            </p:nvSpPr>
            <p:spPr/>
            <p:txBody>
              <a:bodyPr>
                <a:normAutofit fontScale="92500" lnSpcReduction="10000"/>
              </a:bodyPr>
              <a:lstStyle/>
              <a:p>
                <a:r>
                  <a:rPr lang="en-US" dirty="0"/>
                  <a:t>A set of states, actions, rewards</a:t>
                </a:r>
              </a:p>
              <a:p>
                <a:r>
                  <a:rPr lang="en-US" dirty="0">
                    <a:solidFill>
                      <a:schemeClr val="tx1"/>
                    </a:solidFill>
                  </a:rPr>
                  <a:t>An agent interacts with an environment</a:t>
                </a:r>
              </a:p>
              <a:p>
                <a:pPr marL="0" indent="0" algn="ctr">
                  <a:buNone/>
                </a:pPr>
                <a14:m>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𝑠</m:t>
                        </m:r>
                      </m:e>
                      <m:sub>
                        <m:r>
                          <a:rPr lang="en-US" b="0" i="1" smtClean="0">
                            <a:solidFill>
                              <a:schemeClr val="tx1"/>
                            </a:solidFill>
                            <a:latin typeface="Cambria Math" panose="02040503050406030204" pitchFamily="18" charset="0"/>
                          </a:rPr>
                          <m:t>𝑡</m:t>
                        </m:r>
                      </m:sub>
                    </m:sSub>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𝑎</m:t>
                        </m:r>
                      </m:e>
                      <m:sub>
                        <m:r>
                          <a:rPr lang="en-US" b="0" i="1" smtClean="0">
                            <a:solidFill>
                              <a:schemeClr val="tx1"/>
                            </a:solidFill>
                            <a:latin typeface="Cambria Math" panose="02040503050406030204" pitchFamily="18" charset="0"/>
                          </a:rPr>
                          <m:t>𝑡</m:t>
                        </m:r>
                      </m:sub>
                    </m:sSub>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𝑟</m:t>
                        </m:r>
                      </m:e>
                      <m:sub>
                        <m:r>
                          <a:rPr lang="en-US" b="0" i="1" smtClean="0">
                            <a:solidFill>
                              <a:schemeClr val="tx1"/>
                            </a:solidFill>
                            <a:latin typeface="Cambria Math" panose="02040503050406030204" pitchFamily="18" charset="0"/>
                          </a:rPr>
                          <m:t>𝑡</m:t>
                        </m:r>
                      </m:sub>
                    </m:sSub>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𝑠</m:t>
                        </m:r>
                      </m:e>
                      <m:sub>
                        <m:r>
                          <a:rPr lang="en-US" b="0" i="1" smtClean="0">
                            <a:solidFill>
                              <a:schemeClr val="tx1"/>
                            </a:solidFill>
                            <a:latin typeface="Cambria Math" panose="02040503050406030204" pitchFamily="18" charset="0"/>
                          </a:rPr>
                          <m:t>𝑡</m:t>
                        </m:r>
                        <m:r>
                          <a:rPr lang="en-US" b="0" i="1" smtClean="0">
                            <a:solidFill>
                              <a:schemeClr val="tx1"/>
                            </a:solidFill>
                            <a:latin typeface="Cambria Math" panose="02040503050406030204" pitchFamily="18" charset="0"/>
                          </a:rPr>
                          <m:t>+1</m:t>
                        </m:r>
                      </m:sub>
                    </m:sSub>
                  </m:oMath>
                </a14:m>
                <a:r>
                  <a:rPr lang="en-US" dirty="0">
                    <a:solidFill>
                      <a:schemeClr val="tx1"/>
                    </a:solidFill>
                  </a:rPr>
                  <a:t>,   </a:t>
                </a:r>
                <a14:m>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𝑎</m:t>
                        </m:r>
                      </m:e>
                      <m:sub>
                        <m:r>
                          <a:rPr lang="en-US" b="0" i="1" smtClean="0">
                            <a:solidFill>
                              <a:schemeClr val="tx1"/>
                            </a:solidFill>
                            <a:latin typeface="Cambria Math" panose="02040503050406030204" pitchFamily="18" charset="0"/>
                          </a:rPr>
                          <m:t>𝑡</m:t>
                        </m:r>
                      </m:sub>
                    </m:sSub>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𝜋</m:t>
                    </m:r>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𝑠</m:t>
                        </m:r>
                      </m:e>
                      <m:sub>
                        <m:r>
                          <a:rPr lang="en-US" b="0" i="1" smtClean="0">
                            <a:solidFill>
                              <a:schemeClr val="tx1"/>
                            </a:solidFill>
                            <a:latin typeface="Cambria Math" panose="02040503050406030204" pitchFamily="18" charset="0"/>
                          </a:rPr>
                          <m:t>𝑡</m:t>
                        </m:r>
                      </m:sub>
                    </m:sSub>
                    <m:r>
                      <a:rPr lang="en-US" b="0" i="1" smtClean="0">
                        <a:solidFill>
                          <a:schemeClr val="tx1"/>
                        </a:solidFill>
                        <a:latin typeface="Cambria Math" panose="02040503050406030204" pitchFamily="18" charset="0"/>
                      </a:rPr>
                      <m:t>)</m:t>
                    </m:r>
                  </m:oMath>
                </a14:m>
                <a:r>
                  <a:rPr lang="en-US" dirty="0">
                    <a:solidFill>
                      <a:schemeClr val="tx1"/>
                    </a:solidFill>
                  </a:rPr>
                  <a:t>,   </a:t>
                </a:r>
                <a14:m>
                  <m:oMath xmlns:m="http://schemas.openxmlformats.org/officeDocument/2006/math">
                    <m:sSub>
                      <m:sSubPr>
                        <m:ctrlPr>
                          <a:rPr lang="en-US" b="0" i="1" dirty="0" smtClean="0">
                            <a:solidFill>
                              <a:schemeClr val="tx1"/>
                            </a:solidFill>
                            <a:latin typeface="Cambria Math" panose="02040503050406030204" pitchFamily="18" charset="0"/>
                          </a:rPr>
                        </m:ctrlPr>
                      </m:sSubPr>
                      <m:e>
                        <m:r>
                          <a:rPr lang="en-US" b="0" i="1" dirty="0" smtClean="0">
                            <a:solidFill>
                              <a:schemeClr val="tx1"/>
                            </a:solidFill>
                            <a:latin typeface="Cambria Math" panose="02040503050406030204" pitchFamily="18" charset="0"/>
                          </a:rPr>
                          <m:t>𝑠</m:t>
                        </m:r>
                      </m:e>
                      <m:sub>
                        <m:r>
                          <a:rPr lang="en-US" b="0" i="1" dirty="0" smtClean="0">
                            <a:solidFill>
                              <a:schemeClr val="tx1"/>
                            </a:solidFill>
                            <a:latin typeface="Cambria Math" panose="02040503050406030204" pitchFamily="18" charset="0"/>
                          </a:rPr>
                          <m:t>𝑡</m:t>
                        </m:r>
                        <m:r>
                          <a:rPr lang="en-US" b="0" i="1" dirty="0" smtClean="0">
                            <a:solidFill>
                              <a:schemeClr val="tx1"/>
                            </a:solidFill>
                            <a:latin typeface="Cambria Math" panose="02040503050406030204" pitchFamily="18" charset="0"/>
                          </a:rPr>
                          <m:t>+1</m:t>
                        </m:r>
                      </m:sub>
                    </m:sSub>
                    <m:r>
                      <a:rPr lang="en-US" b="0" i="1" dirty="0" smtClean="0">
                        <a:solidFill>
                          <a:schemeClr val="tx1"/>
                        </a:solidFill>
                        <a:latin typeface="Cambria Math" panose="02040503050406030204" pitchFamily="18" charset="0"/>
                      </a:rPr>
                      <m:t>∼</m:t>
                    </m:r>
                    <m:r>
                      <a:rPr lang="en-US" b="0" i="1" dirty="0" smtClean="0">
                        <a:solidFill>
                          <a:schemeClr val="tx1"/>
                        </a:solidFill>
                        <a:latin typeface="Cambria Math" panose="02040503050406030204" pitchFamily="18" charset="0"/>
                        <a:ea typeface="Cambria Math" panose="02040503050406030204" pitchFamily="18" charset="0"/>
                      </a:rPr>
                      <m:t>ℙ</m:t>
                    </m:r>
                    <m:r>
                      <a:rPr lang="en-US" b="0" i="1" dirty="0" smtClean="0">
                        <a:solidFill>
                          <a:schemeClr val="tx1"/>
                        </a:solidFill>
                        <a:latin typeface="Cambria Math" panose="02040503050406030204" pitchFamily="18" charset="0"/>
                        <a:ea typeface="Cambria Math" panose="02040503050406030204" pitchFamily="18" charset="0"/>
                      </a:rPr>
                      <m:t>(⋅|</m:t>
                    </m:r>
                    <m:sSub>
                      <m:sSubPr>
                        <m:ctrlPr>
                          <a:rPr lang="en-US" b="0" i="1" dirty="0" smtClean="0">
                            <a:solidFill>
                              <a:schemeClr val="tx1"/>
                            </a:solidFill>
                            <a:latin typeface="Cambria Math" panose="02040503050406030204" pitchFamily="18" charset="0"/>
                            <a:ea typeface="Cambria Math" panose="02040503050406030204" pitchFamily="18" charset="0"/>
                          </a:rPr>
                        </m:ctrlPr>
                      </m:sSubPr>
                      <m:e>
                        <m:r>
                          <a:rPr lang="en-US" b="0" i="1" dirty="0" smtClean="0">
                            <a:solidFill>
                              <a:schemeClr val="tx1"/>
                            </a:solidFill>
                            <a:latin typeface="Cambria Math" panose="02040503050406030204" pitchFamily="18" charset="0"/>
                            <a:ea typeface="Cambria Math" panose="02040503050406030204" pitchFamily="18" charset="0"/>
                          </a:rPr>
                          <m:t>𝑠</m:t>
                        </m:r>
                      </m:e>
                      <m:sub>
                        <m:r>
                          <a:rPr lang="en-US" b="0" i="1" dirty="0" smtClean="0">
                            <a:solidFill>
                              <a:schemeClr val="tx1"/>
                            </a:solidFill>
                            <a:latin typeface="Cambria Math" panose="02040503050406030204" pitchFamily="18" charset="0"/>
                            <a:ea typeface="Cambria Math" panose="02040503050406030204" pitchFamily="18" charset="0"/>
                          </a:rPr>
                          <m:t>𝑡</m:t>
                        </m:r>
                      </m:sub>
                    </m:sSub>
                    <m:r>
                      <a:rPr lang="en-US" b="0" i="1" dirty="0" smtClean="0">
                        <a:solidFill>
                          <a:schemeClr val="tx1"/>
                        </a:solidFill>
                        <a:latin typeface="Cambria Math" panose="02040503050406030204" pitchFamily="18" charset="0"/>
                        <a:ea typeface="Cambria Math" panose="02040503050406030204" pitchFamily="18" charset="0"/>
                      </a:rPr>
                      <m:t>,</m:t>
                    </m:r>
                    <m:sSub>
                      <m:sSubPr>
                        <m:ctrlPr>
                          <a:rPr lang="en-US" b="0" i="1" dirty="0" smtClean="0">
                            <a:solidFill>
                              <a:schemeClr val="tx1"/>
                            </a:solidFill>
                            <a:latin typeface="Cambria Math" panose="02040503050406030204" pitchFamily="18" charset="0"/>
                            <a:ea typeface="Cambria Math" panose="02040503050406030204" pitchFamily="18" charset="0"/>
                          </a:rPr>
                        </m:ctrlPr>
                      </m:sSubPr>
                      <m:e>
                        <m:r>
                          <a:rPr lang="en-US" b="0" i="1" dirty="0" smtClean="0">
                            <a:solidFill>
                              <a:schemeClr val="tx1"/>
                            </a:solidFill>
                            <a:latin typeface="Cambria Math" panose="02040503050406030204" pitchFamily="18" charset="0"/>
                            <a:ea typeface="Cambria Math" panose="02040503050406030204" pitchFamily="18" charset="0"/>
                          </a:rPr>
                          <m:t>𝑎</m:t>
                        </m:r>
                      </m:e>
                      <m:sub>
                        <m:r>
                          <a:rPr lang="en-US" b="0" i="1" dirty="0" smtClean="0">
                            <a:solidFill>
                              <a:schemeClr val="tx1"/>
                            </a:solidFill>
                            <a:latin typeface="Cambria Math" panose="02040503050406030204" pitchFamily="18" charset="0"/>
                            <a:ea typeface="Cambria Math" panose="02040503050406030204" pitchFamily="18" charset="0"/>
                          </a:rPr>
                          <m:t>𝑡</m:t>
                        </m:r>
                      </m:sub>
                    </m:sSub>
                    <m:r>
                      <a:rPr lang="en-US" b="0" i="1" dirty="0" smtClean="0">
                        <a:solidFill>
                          <a:schemeClr val="tx1"/>
                        </a:solidFill>
                        <a:latin typeface="Cambria Math" panose="02040503050406030204" pitchFamily="18" charset="0"/>
                        <a:ea typeface="Cambria Math" panose="02040503050406030204" pitchFamily="18" charset="0"/>
                      </a:rPr>
                      <m:t>)</m:t>
                    </m:r>
                  </m:oMath>
                </a14:m>
                <a:r>
                  <a:rPr lang="en-US" dirty="0">
                    <a:solidFill>
                      <a:schemeClr val="tx1"/>
                    </a:solidFill>
                  </a:rPr>
                  <a:t>,   </a:t>
                </a:r>
                <a14:m>
                  <m:oMath xmlns:m="http://schemas.openxmlformats.org/officeDocument/2006/math">
                    <m:sSub>
                      <m:sSubPr>
                        <m:ctrlPr>
                          <a:rPr lang="en-US" b="0" i="1" dirty="0" smtClean="0">
                            <a:solidFill>
                              <a:schemeClr val="tx1"/>
                            </a:solidFill>
                            <a:latin typeface="Cambria Math" panose="02040503050406030204" pitchFamily="18" charset="0"/>
                          </a:rPr>
                        </m:ctrlPr>
                      </m:sSubPr>
                      <m:e>
                        <m:r>
                          <a:rPr lang="en-US" b="0" i="1" dirty="0" smtClean="0">
                            <a:solidFill>
                              <a:schemeClr val="tx1"/>
                            </a:solidFill>
                            <a:latin typeface="Cambria Math" panose="02040503050406030204" pitchFamily="18" charset="0"/>
                          </a:rPr>
                          <m:t>𝑟</m:t>
                        </m:r>
                      </m:e>
                      <m:sub>
                        <m:r>
                          <a:rPr lang="en-US" b="0" i="1" dirty="0" smtClean="0">
                            <a:solidFill>
                              <a:schemeClr val="tx1"/>
                            </a:solidFill>
                            <a:latin typeface="Cambria Math" panose="02040503050406030204" pitchFamily="18" charset="0"/>
                          </a:rPr>
                          <m:t>𝑡</m:t>
                        </m:r>
                      </m:sub>
                    </m:sSub>
                    <m:r>
                      <a:rPr lang="en-US" b="0" i="1" dirty="0" smtClean="0">
                        <a:solidFill>
                          <a:schemeClr val="tx1"/>
                        </a:solidFill>
                        <a:latin typeface="Cambria Math" panose="02040503050406030204" pitchFamily="18" charset="0"/>
                      </a:rPr>
                      <m:t>=</m:t>
                    </m:r>
                    <m:r>
                      <a:rPr lang="en-US" b="0" i="1" dirty="0" smtClean="0">
                        <a:solidFill>
                          <a:schemeClr val="tx1"/>
                        </a:solidFill>
                        <a:latin typeface="Cambria Math" panose="02040503050406030204" pitchFamily="18" charset="0"/>
                      </a:rPr>
                      <m:t>𝑟</m:t>
                    </m:r>
                    <m:r>
                      <a:rPr lang="en-US" b="0" i="1" dirty="0" smtClean="0">
                        <a:solidFill>
                          <a:schemeClr val="tx1"/>
                        </a:solidFill>
                        <a:latin typeface="Cambria Math" panose="02040503050406030204" pitchFamily="18" charset="0"/>
                      </a:rPr>
                      <m:t>(</m:t>
                    </m:r>
                    <m:sSub>
                      <m:sSubPr>
                        <m:ctrlPr>
                          <a:rPr lang="en-US" b="0" i="1" dirty="0" smtClean="0">
                            <a:solidFill>
                              <a:schemeClr val="tx1"/>
                            </a:solidFill>
                            <a:latin typeface="Cambria Math" panose="02040503050406030204" pitchFamily="18" charset="0"/>
                          </a:rPr>
                        </m:ctrlPr>
                      </m:sSubPr>
                      <m:e>
                        <m:r>
                          <a:rPr lang="en-US" b="0" i="1" dirty="0" smtClean="0">
                            <a:solidFill>
                              <a:schemeClr val="tx1"/>
                            </a:solidFill>
                            <a:latin typeface="Cambria Math" panose="02040503050406030204" pitchFamily="18" charset="0"/>
                          </a:rPr>
                          <m:t>𝑠</m:t>
                        </m:r>
                      </m:e>
                      <m:sub>
                        <m:r>
                          <a:rPr lang="en-US" b="0" i="1" dirty="0" smtClean="0">
                            <a:solidFill>
                              <a:schemeClr val="tx1"/>
                            </a:solidFill>
                            <a:latin typeface="Cambria Math" panose="02040503050406030204" pitchFamily="18" charset="0"/>
                          </a:rPr>
                          <m:t>𝑡</m:t>
                        </m:r>
                      </m:sub>
                    </m:sSub>
                    <m:r>
                      <a:rPr lang="en-US" b="0" i="1" dirty="0" smtClean="0">
                        <a:solidFill>
                          <a:schemeClr val="tx1"/>
                        </a:solidFill>
                        <a:latin typeface="Cambria Math" panose="02040503050406030204" pitchFamily="18" charset="0"/>
                      </a:rPr>
                      <m:t>,</m:t>
                    </m:r>
                    <m:sSub>
                      <m:sSubPr>
                        <m:ctrlPr>
                          <a:rPr lang="en-US" b="0" i="1" dirty="0" smtClean="0">
                            <a:solidFill>
                              <a:schemeClr val="tx1"/>
                            </a:solidFill>
                            <a:latin typeface="Cambria Math" panose="02040503050406030204" pitchFamily="18" charset="0"/>
                          </a:rPr>
                        </m:ctrlPr>
                      </m:sSubPr>
                      <m:e>
                        <m:r>
                          <a:rPr lang="en-US" b="0" i="1" dirty="0" smtClean="0">
                            <a:solidFill>
                              <a:schemeClr val="tx1"/>
                            </a:solidFill>
                            <a:latin typeface="Cambria Math" panose="02040503050406030204" pitchFamily="18" charset="0"/>
                          </a:rPr>
                          <m:t>𝑎</m:t>
                        </m:r>
                      </m:e>
                      <m:sub>
                        <m:r>
                          <a:rPr lang="en-US" b="0" i="1" dirty="0" smtClean="0">
                            <a:solidFill>
                              <a:schemeClr val="tx1"/>
                            </a:solidFill>
                            <a:latin typeface="Cambria Math" panose="02040503050406030204" pitchFamily="18" charset="0"/>
                          </a:rPr>
                          <m:t>𝑡</m:t>
                        </m:r>
                      </m:sub>
                    </m:sSub>
                    <m:r>
                      <a:rPr lang="en-US" b="0" i="1" dirty="0" smtClean="0">
                        <a:solidFill>
                          <a:schemeClr val="tx1"/>
                        </a:solidFill>
                        <a:latin typeface="Cambria Math" panose="02040503050406030204" pitchFamily="18" charset="0"/>
                      </a:rPr>
                      <m:t>)</m:t>
                    </m:r>
                  </m:oMath>
                </a14:m>
                <a:endParaRPr lang="en-US" dirty="0">
                  <a:solidFill>
                    <a:schemeClr val="tx1"/>
                  </a:solidFill>
                </a:endParaRPr>
              </a:p>
              <a:p>
                <a:endParaRPr lang="en-US" dirty="0"/>
              </a:p>
              <a:p>
                <a:r>
                  <a:rPr lang="en-US" dirty="0"/>
                  <a:t>Examples: chess, Go, robotics, autonomous control</a:t>
                </a:r>
              </a:p>
              <a:p>
                <a:endParaRPr lang="en-US" dirty="0"/>
              </a:p>
              <a:p>
                <a:r>
                  <a:rPr lang="en-US" dirty="0"/>
                  <a:t>Goal:  take actions to change the state so that you receive rewards</a:t>
                </a:r>
              </a:p>
              <a:p>
                <a:endParaRPr lang="en-US" dirty="0"/>
              </a:p>
              <a:p>
                <a:r>
                  <a:rPr lang="en-US" dirty="0"/>
                  <a:t>There is no fixed training dataset. The agent collects data through interaction with the environment.</a:t>
                </a:r>
                <a:endParaRPr lang="en-US" dirty="0">
                  <a:solidFill>
                    <a:srgbClr val="D18362"/>
                  </a:solidFill>
                </a:endParaRPr>
              </a:p>
            </p:txBody>
          </p:sp>
        </mc:Choice>
        <mc:Fallback>
          <p:sp>
            <p:nvSpPr>
              <p:cNvPr id="3" name="Content Placeholder 2">
                <a:extLst>
                  <a:ext uri="{FF2B5EF4-FFF2-40B4-BE49-F238E27FC236}">
                    <a16:creationId xmlns:a16="http://schemas.microsoft.com/office/drawing/2014/main" id="{56414A8A-EAFA-4BE2-B767-3E715896C571}"/>
                  </a:ext>
                </a:extLst>
              </p:cNvPr>
              <p:cNvSpPr>
                <a:spLocks noGrp="1" noRot="1" noChangeAspect="1" noMove="1" noResize="1" noEditPoints="1" noAdjustHandles="1" noChangeArrowheads="1" noChangeShapeType="1" noTextEdit="1"/>
              </p:cNvSpPr>
              <p:nvPr>
                <p:ph idx="1"/>
              </p:nvPr>
            </p:nvSpPr>
            <p:spPr>
              <a:blipFill>
                <a:blip r:embed="rId3"/>
                <a:stretch>
                  <a:fillRect l="-965" t="-2616" b="-1744"/>
                </a:stretch>
              </a:blipFill>
            </p:spPr>
            <p:txBody>
              <a:bodyPr/>
              <a:lstStyle/>
              <a:p>
                <a:r>
                  <a:rPr lang="en-US">
                    <a:noFill/>
                  </a:rPr>
                  <a:t> </a:t>
                </a:r>
              </a:p>
            </p:txBody>
          </p:sp>
        </mc:Fallback>
      </mc:AlternateContent>
    </p:spTree>
    <p:extLst>
      <p:ext uri="{BB962C8B-B14F-4D97-AF65-F5344CB8AC3E}">
        <p14:creationId xmlns:p14="http://schemas.microsoft.com/office/powerpoint/2010/main" val="9893832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DC519-FD11-CF4F-F27B-F77A029ADEA0}"/>
              </a:ext>
            </a:extLst>
          </p:cNvPr>
          <p:cNvSpPr>
            <a:spLocks noGrp="1"/>
          </p:cNvSpPr>
          <p:nvPr>
            <p:ph type="title"/>
          </p:nvPr>
        </p:nvSpPr>
        <p:spPr/>
        <p:txBody>
          <a:bodyPr/>
          <a:lstStyle/>
          <a:p>
            <a:r>
              <a:rPr lang="en-US" dirty="0"/>
              <a:t>Example: chess</a:t>
            </a:r>
          </a:p>
        </p:txBody>
      </p:sp>
      <p:sp>
        <p:nvSpPr>
          <p:cNvPr id="3" name="Content Placeholder 2">
            <a:extLst>
              <a:ext uri="{FF2B5EF4-FFF2-40B4-BE49-F238E27FC236}">
                <a16:creationId xmlns:a16="http://schemas.microsoft.com/office/drawing/2014/main" id="{7C6F0E8D-374B-5BF1-D60D-FD204A5CB9DF}"/>
              </a:ext>
            </a:extLst>
          </p:cNvPr>
          <p:cNvSpPr>
            <a:spLocks noGrp="1"/>
          </p:cNvSpPr>
          <p:nvPr>
            <p:ph idx="1"/>
          </p:nvPr>
        </p:nvSpPr>
        <p:spPr/>
        <p:txBody>
          <a:bodyPr/>
          <a:lstStyle/>
          <a:p>
            <a:r>
              <a:rPr lang="en-US" dirty="0"/>
              <a:t>States are valid states of the chess board</a:t>
            </a:r>
          </a:p>
          <a:p>
            <a:r>
              <a:rPr lang="en-US" dirty="0"/>
              <a:t>Actions at a given time are valid possible moves</a:t>
            </a:r>
          </a:p>
          <a:p>
            <a:r>
              <a:rPr lang="en-US" dirty="0"/>
              <a:t>Positive rewards for taking pieces, negative rewards for losing them</a:t>
            </a:r>
          </a:p>
          <a:p>
            <a:endParaRPr lang="en-US" dirty="0"/>
          </a:p>
        </p:txBody>
      </p:sp>
      <p:pic>
        <p:nvPicPr>
          <p:cNvPr id="4" name="Picture 3" descr="A diagram of gears and text&#10;&#10;Description automatically generated">
            <a:extLst>
              <a:ext uri="{FF2B5EF4-FFF2-40B4-BE49-F238E27FC236}">
                <a16:creationId xmlns:a16="http://schemas.microsoft.com/office/drawing/2014/main" id="{CDEAE818-58EC-B55E-D633-E333224E3C95}"/>
              </a:ext>
            </a:extLst>
          </p:cNvPr>
          <p:cNvPicPr>
            <a:picLocks noChangeAspect="1"/>
          </p:cNvPicPr>
          <p:nvPr/>
        </p:nvPicPr>
        <p:blipFill rotWithShape="1">
          <a:blip r:embed="rId3">
            <a:extLst>
              <a:ext uri="{28A0092B-C50C-407E-A947-70E740481C1C}">
                <a14:useLocalDpi xmlns:a14="http://schemas.microsoft.com/office/drawing/2010/main" val="0"/>
              </a:ext>
            </a:extLst>
          </a:blip>
          <a:srcRect b="35808"/>
          <a:stretch/>
        </p:blipFill>
        <p:spPr>
          <a:xfrm>
            <a:off x="838200" y="3523620"/>
            <a:ext cx="10868756" cy="3029415"/>
          </a:xfrm>
          <a:prstGeom prst="rect">
            <a:avLst/>
          </a:prstGeom>
        </p:spPr>
      </p:pic>
      <p:sp>
        <p:nvSpPr>
          <p:cNvPr id="5" name="Rectangle 4">
            <a:extLst>
              <a:ext uri="{FF2B5EF4-FFF2-40B4-BE49-F238E27FC236}">
                <a16:creationId xmlns:a16="http://schemas.microsoft.com/office/drawing/2014/main" id="{C474FB5B-E3DD-93C4-096F-75EF0F45AFDB}"/>
              </a:ext>
            </a:extLst>
          </p:cNvPr>
          <p:cNvSpPr/>
          <p:nvPr/>
        </p:nvSpPr>
        <p:spPr>
          <a:xfrm>
            <a:off x="3477126" y="3523620"/>
            <a:ext cx="5245769" cy="302941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996842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DC519-FD11-CF4F-F27B-F77A029ADEA0}"/>
              </a:ext>
            </a:extLst>
          </p:cNvPr>
          <p:cNvSpPr>
            <a:spLocks noGrp="1"/>
          </p:cNvSpPr>
          <p:nvPr>
            <p:ph type="title"/>
          </p:nvPr>
        </p:nvSpPr>
        <p:spPr/>
        <p:txBody>
          <a:bodyPr/>
          <a:lstStyle/>
          <a:p>
            <a:r>
              <a:rPr lang="en-US" dirty="0"/>
              <a:t>Example: chess</a:t>
            </a:r>
          </a:p>
        </p:txBody>
      </p:sp>
      <p:sp>
        <p:nvSpPr>
          <p:cNvPr id="3" name="Content Placeholder 2">
            <a:extLst>
              <a:ext uri="{FF2B5EF4-FFF2-40B4-BE49-F238E27FC236}">
                <a16:creationId xmlns:a16="http://schemas.microsoft.com/office/drawing/2014/main" id="{7C6F0E8D-374B-5BF1-D60D-FD204A5CB9DF}"/>
              </a:ext>
            </a:extLst>
          </p:cNvPr>
          <p:cNvSpPr>
            <a:spLocks noGrp="1"/>
          </p:cNvSpPr>
          <p:nvPr>
            <p:ph idx="1"/>
          </p:nvPr>
        </p:nvSpPr>
        <p:spPr/>
        <p:txBody>
          <a:bodyPr/>
          <a:lstStyle/>
          <a:p>
            <a:r>
              <a:rPr lang="en-US" dirty="0"/>
              <a:t>States are valid states of the chess board</a:t>
            </a:r>
          </a:p>
          <a:p>
            <a:r>
              <a:rPr lang="en-US" dirty="0"/>
              <a:t>Actions at a given time are valid possible moves</a:t>
            </a:r>
          </a:p>
          <a:p>
            <a:r>
              <a:rPr lang="en-US" dirty="0"/>
              <a:t>Positive rewards for taking pieces, negative rewards for losing them</a:t>
            </a:r>
          </a:p>
          <a:p>
            <a:endParaRPr lang="en-US" dirty="0"/>
          </a:p>
        </p:txBody>
      </p:sp>
      <p:pic>
        <p:nvPicPr>
          <p:cNvPr id="4" name="Picture 3" descr="A diagram of gears and text&#10;&#10;Description automatically generated">
            <a:extLst>
              <a:ext uri="{FF2B5EF4-FFF2-40B4-BE49-F238E27FC236}">
                <a16:creationId xmlns:a16="http://schemas.microsoft.com/office/drawing/2014/main" id="{CDEAE818-58EC-B55E-D633-E333224E3C95}"/>
              </a:ext>
            </a:extLst>
          </p:cNvPr>
          <p:cNvPicPr>
            <a:picLocks noChangeAspect="1"/>
          </p:cNvPicPr>
          <p:nvPr/>
        </p:nvPicPr>
        <p:blipFill rotWithShape="1">
          <a:blip r:embed="rId3">
            <a:extLst>
              <a:ext uri="{28A0092B-C50C-407E-A947-70E740481C1C}">
                <a14:useLocalDpi xmlns:a14="http://schemas.microsoft.com/office/drawing/2010/main" val="0"/>
              </a:ext>
            </a:extLst>
          </a:blip>
          <a:srcRect b="35808"/>
          <a:stretch/>
        </p:blipFill>
        <p:spPr>
          <a:xfrm>
            <a:off x="838200" y="3523620"/>
            <a:ext cx="10868756" cy="3029415"/>
          </a:xfrm>
          <a:prstGeom prst="rect">
            <a:avLst/>
          </a:prstGeom>
        </p:spPr>
      </p:pic>
    </p:spTree>
    <p:extLst>
      <p:ext uri="{BB962C8B-B14F-4D97-AF65-F5344CB8AC3E}">
        <p14:creationId xmlns:p14="http://schemas.microsoft.com/office/powerpoint/2010/main" val="30913868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FF602-5B3C-6E78-522A-455930045F47}"/>
              </a:ext>
            </a:extLst>
          </p:cNvPr>
          <p:cNvSpPr>
            <a:spLocks noGrp="1"/>
          </p:cNvSpPr>
          <p:nvPr>
            <p:ph type="title"/>
          </p:nvPr>
        </p:nvSpPr>
        <p:spPr/>
        <p:txBody>
          <a:bodyPr/>
          <a:lstStyle/>
          <a:p>
            <a:r>
              <a:rPr lang="en-US" dirty="0"/>
              <a:t>Why is this difficult?</a:t>
            </a:r>
          </a:p>
        </p:txBody>
      </p:sp>
      <p:sp>
        <p:nvSpPr>
          <p:cNvPr id="3" name="Content Placeholder 2">
            <a:extLst>
              <a:ext uri="{FF2B5EF4-FFF2-40B4-BE49-F238E27FC236}">
                <a16:creationId xmlns:a16="http://schemas.microsoft.com/office/drawing/2014/main" id="{8BFC5186-C582-5E10-1899-A94684C84EBA}"/>
              </a:ext>
            </a:extLst>
          </p:cNvPr>
          <p:cNvSpPr>
            <a:spLocks noGrp="1"/>
          </p:cNvSpPr>
          <p:nvPr>
            <p:ph idx="1"/>
          </p:nvPr>
        </p:nvSpPr>
        <p:spPr/>
        <p:txBody>
          <a:bodyPr/>
          <a:lstStyle/>
          <a:p>
            <a:r>
              <a:rPr lang="en-US" dirty="0"/>
              <a:t>Stochastic</a:t>
            </a:r>
          </a:p>
          <a:p>
            <a:pPr lvl="1"/>
            <a:r>
              <a:rPr lang="en-US" dirty="0"/>
              <a:t>Make the same move twice, the opponent might not do the same thing</a:t>
            </a:r>
          </a:p>
          <a:p>
            <a:pPr lvl="1"/>
            <a:r>
              <a:rPr lang="en-US" dirty="0"/>
              <a:t>Rewards also stochastic (opponent does or doesn’t take your piece)</a:t>
            </a:r>
          </a:p>
          <a:p>
            <a:r>
              <a:rPr lang="en-US" dirty="0"/>
              <a:t>Temporal credit assignment problem</a:t>
            </a:r>
          </a:p>
          <a:p>
            <a:pPr lvl="1"/>
            <a:r>
              <a:rPr lang="en-US" dirty="0"/>
              <a:t>Did we get the reward because of this move?  Or because we made good tactical decisions somewhere in the past?</a:t>
            </a:r>
          </a:p>
          <a:p>
            <a:r>
              <a:rPr lang="en-US" dirty="0"/>
              <a:t>Exploration-exploitation trade-off</a:t>
            </a:r>
          </a:p>
          <a:p>
            <a:pPr lvl="1"/>
            <a:r>
              <a:rPr lang="en-US" dirty="0"/>
              <a:t>If we found a good opening, should we use this?</a:t>
            </a:r>
          </a:p>
          <a:p>
            <a:pPr lvl="1"/>
            <a:r>
              <a:rPr lang="en-US" dirty="0"/>
              <a:t>Or should we try other things, hoping for something better?</a:t>
            </a:r>
          </a:p>
        </p:txBody>
      </p:sp>
    </p:spTree>
    <p:extLst>
      <p:ext uri="{BB962C8B-B14F-4D97-AF65-F5344CB8AC3E}">
        <p14:creationId xmlns:p14="http://schemas.microsoft.com/office/powerpoint/2010/main" val="13024284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625FA-2201-85EB-19A0-138EAD057A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D43727-29CF-8384-33AB-9AA7C826586A}"/>
              </a:ext>
            </a:extLst>
          </p:cNvPr>
          <p:cNvSpPr>
            <a:spLocks noGrp="1"/>
          </p:cNvSpPr>
          <p:nvPr>
            <p:ph type="title"/>
          </p:nvPr>
        </p:nvSpPr>
        <p:spPr>
          <a:xfrm>
            <a:off x="838200" y="2766218"/>
            <a:ext cx="10515600" cy="1325563"/>
          </a:xfrm>
        </p:spPr>
        <p:txBody>
          <a:bodyPr/>
          <a:lstStyle/>
          <a:p>
            <a:pPr algn="ctr"/>
            <a:r>
              <a:rPr lang="en-US" b="1" dirty="0"/>
              <a:t>Deep Learning</a:t>
            </a:r>
          </a:p>
        </p:txBody>
      </p:sp>
    </p:spTree>
    <p:extLst>
      <p:ext uri="{BB962C8B-B14F-4D97-AF65-F5344CB8AC3E}">
        <p14:creationId xmlns:p14="http://schemas.microsoft.com/office/powerpoint/2010/main" val="6490686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114CC-2848-B1EA-84E3-78FC1D7D5263}"/>
              </a:ext>
            </a:extLst>
          </p:cNvPr>
          <p:cNvSpPr>
            <a:spLocks noGrp="1"/>
          </p:cNvSpPr>
          <p:nvPr>
            <p:ph type="title"/>
          </p:nvPr>
        </p:nvSpPr>
        <p:spPr/>
        <p:txBody>
          <a:bodyPr/>
          <a:lstStyle/>
          <a:p>
            <a:r>
              <a:rPr lang="en-US" dirty="0"/>
              <a:t>Family of functions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E9D238A-D811-0229-5B9D-CFCA9672D4D9}"/>
                  </a:ext>
                </a:extLst>
              </p:cNvPr>
              <p:cNvSpPr>
                <a:spLocks noGrp="1"/>
              </p:cNvSpPr>
              <p:nvPr>
                <p:ph idx="1"/>
              </p:nvPr>
            </p:nvSpPr>
            <p:spPr/>
            <p:txBody>
              <a:bodyPr/>
              <a:lstStyle/>
              <a:p>
                <a:r>
                  <a:rPr lang="en-US" dirty="0"/>
                  <a:t>Linear model </a:t>
                </a:r>
                <a:endParaRPr lang="en-US" b="0" i="1" dirty="0">
                  <a:latin typeface="Cambria Math" panose="02040503050406030204" pitchFamily="18" charset="0"/>
                </a:endParaRPr>
              </a:p>
              <a:p>
                <a:pPr marL="0" indent="0">
                  <a:buNone/>
                </a:pPr>
                <a14:m>
                  <m:oMathPara xmlns:m="http://schemas.openxmlformats.org/officeDocument/2006/math">
                    <m:oMath>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𝜃</m:t>
                          </m:r>
                        </m:e>
                        <m:sup>
                          <m:r>
                            <a:rPr lang="en-US" b="0" i="1" smtClean="0">
                              <a:latin typeface="Cambria Math" panose="02040503050406030204" pitchFamily="18" charset="0"/>
                            </a:rPr>
                            <m:t>⊤</m:t>
                          </m:r>
                        </m:sup>
                      </m:sSup>
                      <m:r>
                        <a:rPr lang="en-US" b="0" i="1" smtClean="0">
                          <a:latin typeface="Cambria Math" panose="02040503050406030204" pitchFamily="18" charset="0"/>
                        </a:rPr>
                        <m:t>𝑥</m:t>
                      </m:r>
                    </m:oMath>
                  </m:oMathPara>
                </a14:m>
                <a:endParaRPr lang="en-US" dirty="0"/>
              </a:p>
              <a:p>
                <a:r>
                  <a:rPr lang="en-US" dirty="0"/>
                  <a:t>Polynomial model </a:t>
                </a:r>
                <a:endParaRPr lang="en-US" i="1" dirty="0">
                  <a:latin typeface="Cambria Math" panose="02040503050406030204" pitchFamily="18" charset="0"/>
                </a:endParaRPr>
              </a:p>
              <a:p>
                <a:pPr marL="0" indent="0">
                  <a:buNone/>
                </a:pPr>
                <a14:m>
                  <m:oMathPara xmlns:m="http://schemas.openxmlformats.org/officeDocument/2006/math">
                    <m:oMath>
                      <m:r>
                        <a:rPr lang="en-US" i="1">
                          <a:latin typeface="Cambria Math" panose="02040503050406030204" pitchFamily="18" charset="0"/>
                        </a:rPr>
                        <m:t>𝑓</m:t>
                      </m:r>
                      <m:d>
                        <m:dPr>
                          <m:ctrlPr>
                            <a:rPr lang="en-US" i="1">
                              <a:latin typeface="Cambria Math" panose="02040503050406030204" pitchFamily="18" charset="0"/>
                            </a:rPr>
                          </m:ctrlPr>
                        </m:dPr>
                        <m:e>
                          <m:r>
                            <a:rPr lang="en-US" i="1">
                              <a:latin typeface="Cambria Math" panose="02040503050406030204" pitchFamily="18" charset="0"/>
                            </a:rPr>
                            <m:t>𝑥</m:t>
                          </m:r>
                        </m:e>
                      </m:d>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𝑛</m:t>
                          </m:r>
                        </m:sub>
                      </m:sSub>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b="0" i="1" smtClean="0">
                              <a:latin typeface="Cambria Math" panose="02040503050406030204" pitchFamily="18" charset="0"/>
                            </a:rPr>
                            <m:t>𝑛</m:t>
                          </m:r>
                        </m:sup>
                      </m:s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r>
                        <a:rPr lang="en-US" b="0" i="1" smtClean="0">
                          <a:latin typeface="Cambria Math" panose="02040503050406030204" pitchFamily="18" charset="0"/>
                        </a:rPr>
                        <m:t>𝑥</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0</m:t>
                          </m:r>
                        </m:sub>
                      </m:sSub>
                    </m:oMath>
                  </m:oMathPara>
                </a14:m>
                <a:endParaRPr lang="en-US" dirty="0"/>
              </a:p>
              <a:p>
                <a:r>
                  <a:rPr lang="en-US" dirty="0"/>
                  <a:t>Deep neural network</a:t>
                </a:r>
              </a:p>
              <a:p>
                <a:pPr marL="0" indent="0">
                  <a:buNone/>
                </a:pPr>
                <a14:m>
                  <m:oMathPara xmlns:m="http://schemas.openxmlformats.org/officeDocument/2006/math">
                    <m:oMath>
                      <m:r>
                        <a:rPr lang="en-US" i="1">
                          <a:latin typeface="Cambria Math" panose="02040503050406030204" pitchFamily="18" charset="0"/>
                        </a:rPr>
                        <m:t>𝑓</m:t>
                      </m:r>
                      <m:d>
                        <m:dPr>
                          <m:ctrlPr>
                            <a:rPr lang="en-US" i="1">
                              <a:latin typeface="Cambria Math" panose="02040503050406030204" pitchFamily="18" charset="0"/>
                            </a:rPr>
                          </m:ctrlPr>
                        </m:dPr>
                        <m:e>
                          <m:r>
                            <a:rPr lang="en-US" i="1">
                              <a:latin typeface="Cambria Math" panose="02040503050406030204" pitchFamily="18" charset="0"/>
                            </a:rPr>
                            <m:t>𝑥</m:t>
                          </m:r>
                        </m:e>
                      </m:d>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𝐿</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𝐿</m:t>
                          </m:r>
                          <m:r>
                            <a:rPr lang="en-US" b="0" i="1" smtClean="0">
                              <a:latin typeface="Cambria Math" panose="02040503050406030204" pitchFamily="18" charset="0"/>
                            </a:rPr>
                            <m:t>−1</m:t>
                          </m:r>
                        </m:sub>
                      </m:sSub>
                      <m:r>
                        <a:rPr lang="en-US" b="0" i="1" smtClean="0">
                          <a:latin typeface="Cambria Math" panose="02040503050406030204" pitchFamily="18" charset="0"/>
                        </a:rPr>
                        <m:t>∘</m:t>
                      </m:r>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1</m:t>
                          </m:r>
                        </m:sub>
                      </m:sSub>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oMath>
                  </m:oMathPara>
                </a14:m>
                <a:endParaRPr lang="en-US" dirty="0"/>
              </a:p>
              <a:p>
                <a:pPr marL="0" indent="0">
                  <a:buNone/>
                </a:pPr>
                <a:r>
                  <a:rPr lang="en-US" dirty="0"/>
                  <a:t>A deep neural network is essentially a very flexible parameterized family of functions.</a:t>
                </a:r>
              </a:p>
            </p:txBody>
          </p:sp>
        </mc:Choice>
        <mc:Fallback xmlns="">
          <p:sp>
            <p:nvSpPr>
              <p:cNvPr id="3" name="Content Placeholder 2">
                <a:extLst>
                  <a:ext uri="{FF2B5EF4-FFF2-40B4-BE49-F238E27FC236}">
                    <a16:creationId xmlns:a16="http://schemas.microsoft.com/office/drawing/2014/main" id="{2E9D238A-D811-0229-5B9D-CFCA9672D4D9}"/>
                  </a:ext>
                </a:extLst>
              </p:cNvPr>
              <p:cNvSpPr>
                <a:spLocks noGrp="1" noRot="1" noChangeAspect="1" noMove="1" noResize="1" noEditPoints="1" noAdjustHandles="1" noChangeArrowheads="1" noChangeShapeType="1" noTextEdit="1"/>
              </p:cNvSpPr>
              <p:nvPr>
                <p:ph idx="1"/>
              </p:nvPr>
            </p:nvSpPr>
            <p:spPr>
              <a:blipFill>
                <a:blip r:embed="rId2"/>
                <a:stretch>
                  <a:fillRect l="-1206" t="-2326"/>
                </a:stretch>
              </a:blipFill>
            </p:spPr>
            <p:txBody>
              <a:bodyPr/>
              <a:lstStyle/>
              <a:p>
                <a:r>
                  <a:rPr lang="en-US">
                    <a:noFill/>
                  </a:rPr>
                  <a:t> </a:t>
                </a:r>
              </a:p>
            </p:txBody>
          </p:sp>
        </mc:Fallback>
      </mc:AlternateContent>
    </p:spTree>
    <p:extLst>
      <p:ext uri="{BB962C8B-B14F-4D97-AF65-F5344CB8AC3E}">
        <p14:creationId xmlns:p14="http://schemas.microsoft.com/office/powerpoint/2010/main" val="14458028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5FAF4-C03D-9725-36E0-1D388E867E86}"/>
              </a:ext>
            </a:extLst>
          </p:cNvPr>
          <p:cNvSpPr>
            <a:spLocks noGrp="1"/>
          </p:cNvSpPr>
          <p:nvPr>
            <p:ph type="title"/>
          </p:nvPr>
        </p:nvSpPr>
        <p:spPr/>
        <p:txBody>
          <a:bodyPr/>
          <a:lstStyle/>
          <a:p>
            <a:r>
              <a:rPr lang="en-US" dirty="0"/>
              <a:t>Examples</a:t>
            </a:r>
          </a:p>
        </p:txBody>
      </p:sp>
      <p:sp>
        <p:nvSpPr>
          <p:cNvPr id="3" name="Content Placeholder 2">
            <a:extLst>
              <a:ext uri="{FF2B5EF4-FFF2-40B4-BE49-F238E27FC236}">
                <a16:creationId xmlns:a16="http://schemas.microsoft.com/office/drawing/2014/main" id="{ECEEDBDE-2290-6B13-B510-08B03FEA3F14}"/>
              </a:ext>
            </a:extLst>
          </p:cNvPr>
          <p:cNvSpPr>
            <a:spLocks noGrp="1"/>
          </p:cNvSpPr>
          <p:nvPr>
            <p:ph idx="1"/>
          </p:nvPr>
        </p:nvSpPr>
        <p:spPr/>
        <p:txBody>
          <a:bodyPr/>
          <a:lstStyle/>
          <a:p>
            <a:r>
              <a:rPr lang="en-US" dirty="0"/>
              <a:t>CNN (Convolutional Neural Network) for image classification</a:t>
            </a:r>
          </a:p>
        </p:txBody>
      </p:sp>
      <p:pic>
        <p:nvPicPr>
          <p:cNvPr id="5" name="Picture 4">
            <a:extLst>
              <a:ext uri="{FF2B5EF4-FFF2-40B4-BE49-F238E27FC236}">
                <a16:creationId xmlns:a16="http://schemas.microsoft.com/office/drawing/2014/main" id="{F2C54CC9-66DC-616C-89AA-02718041A56C}"/>
              </a:ext>
            </a:extLst>
          </p:cNvPr>
          <p:cNvPicPr>
            <a:picLocks noChangeAspect="1"/>
          </p:cNvPicPr>
          <p:nvPr/>
        </p:nvPicPr>
        <p:blipFill>
          <a:blip r:embed="rId2"/>
          <a:stretch>
            <a:fillRect/>
          </a:stretch>
        </p:blipFill>
        <p:spPr>
          <a:xfrm>
            <a:off x="2209800" y="2703417"/>
            <a:ext cx="7772400" cy="3473546"/>
          </a:xfrm>
          <a:prstGeom prst="rect">
            <a:avLst/>
          </a:prstGeom>
        </p:spPr>
      </p:pic>
    </p:spTree>
    <p:extLst>
      <p:ext uri="{BB962C8B-B14F-4D97-AF65-F5344CB8AC3E}">
        <p14:creationId xmlns:p14="http://schemas.microsoft.com/office/powerpoint/2010/main" val="6465205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77562-941B-51A2-5F47-B00C5F8F3C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4F9C47-8687-507D-E6EA-86858A619389}"/>
              </a:ext>
            </a:extLst>
          </p:cNvPr>
          <p:cNvSpPr>
            <a:spLocks noGrp="1"/>
          </p:cNvSpPr>
          <p:nvPr>
            <p:ph type="title"/>
          </p:nvPr>
        </p:nvSpPr>
        <p:spPr/>
        <p:txBody>
          <a:bodyPr/>
          <a:lstStyle/>
          <a:p>
            <a:r>
              <a:rPr lang="en-US" dirty="0"/>
              <a:t>Examples</a:t>
            </a:r>
          </a:p>
        </p:txBody>
      </p:sp>
      <p:sp>
        <p:nvSpPr>
          <p:cNvPr id="3" name="Content Placeholder 2">
            <a:extLst>
              <a:ext uri="{FF2B5EF4-FFF2-40B4-BE49-F238E27FC236}">
                <a16:creationId xmlns:a16="http://schemas.microsoft.com/office/drawing/2014/main" id="{EDF37CA3-6AFC-BD6B-B8F8-C75477D52D24}"/>
              </a:ext>
            </a:extLst>
          </p:cNvPr>
          <p:cNvSpPr>
            <a:spLocks noGrp="1"/>
          </p:cNvSpPr>
          <p:nvPr>
            <p:ph idx="1"/>
          </p:nvPr>
        </p:nvSpPr>
        <p:spPr/>
        <p:txBody>
          <a:bodyPr/>
          <a:lstStyle/>
          <a:p>
            <a:r>
              <a:rPr lang="en-US" dirty="0"/>
              <a:t>RNN (Recurrent Neural Network) for sequential data (e.g. time series)</a:t>
            </a:r>
          </a:p>
        </p:txBody>
      </p:sp>
      <p:pic>
        <p:nvPicPr>
          <p:cNvPr id="5" name="Picture 4">
            <a:extLst>
              <a:ext uri="{FF2B5EF4-FFF2-40B4-BE49-F238E27FC236}">
                <a16:creationId xmlns:a16="http://schemas.microsoft.com/office/drawing/2014/main" id="{776017B0-0D19-2A02-FDED-124DD6EFC47E}"/>
              </a:ext>
            </a:extLst>
          </p:cNvPr>
          <p:cNvPicPr>
            <a:picLocks noChangeAspect="1"/>
          </p:cNvPicPr>
          <p:nvPr/>
        </p:nvPicPr>
        <p:blipFill>
          <a:blip r:embed="rId2"/>
          <a:stretch>
            <a:fillRect/>
          </a:stretch>
        </p:blipFill>
        <p:spPr>
          <a:xfrm>
            <a:off x="3158534" y="2355600"/>
            <a:ext cx="5874931" cy="4137275"/>
          </a:xfrm>
          <a:prstGeom prst="rect">
            <a:avLst/>
          </a:prstGeom>
        </p:spPr>
      </p:pic>
    </p:spTree>
    <p:extLst>
      <p:ext uri="{BB962C8B-B14F-4D97-AF65-F5344CB8AC3E}">
        <p14:creationId xmlns:p14="http://schemas.microsoft.com/office/powerpoint/2010/main" val="25208665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4E1B8-9CF5-257D-06A2-0A80E9121F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6F9A5F-E29A-467F-B8C1-627FA4EABFC6}"/>
              </a:ext>
            </a:extLst>
          </p:cNvPr>
          <p:cNvSpPr>
            <a:spLocks noGrp="1"/>
          </p:cNvSpPr>
          <p:nvPr>
            <p:ph type="title"/>
          </p:nvPr>
        </p:nvSpPr>
        <p:spPr/>
        <p:txBody>
          <a:bodyPr/>
          <a:lstStyle/>
          <a:p>
            <a:r>
              <a:rPr lang="en-US" dirty="0"/>
              <a:t>Examples</a:t>
            </a:r>
          </a:p>
        </p:txBody>
      </p:sp>
      <p:sp>
        <p:nvSpPr>
          <p:cNvPr id="3" name="Content Placeholder 2">
            <a:extLst>
              <a:ext uri="{FF2B5EF4-FFF2-40B4-BE49-F238E27FC236}">
                <a16:creationId xmlns:a16="http://schemas.microsoft.com/office/drawing/2014/main" id="{93AFB562-B170-1145-3A99-6B1BC9231C88}"/>
              </a:ext>
            </a:extLst>
          </p:cNvPr>
          <p:cNvSpPr>
            <a:spLocks noGrp="1"/>
          </p:cNvSpPr>
          <p:nvPr>
            <p:ph idx="1"/>
          </p:nvPr>
        </p:nvSpPr>
        <p:spPr/>
        <p:txBody>
          <a:bodyPr/>
          <a:lstStyle/>
          <a:p>
            <a:r>
              <a:rPr lang="en-US" dirty="0"/>
              <a:t>GNN (Graph Neural Network) for graphs (e.g. social networks)</a:t>
            </a:r>
          </a:p>
        </p:txBody>
      </p:sp>
      <p:pic>
        <p:nvPicPr>
          <p:cNvPr id="5" name="Picture 4">
            <a:extLst>
              <a:ext uri="{FF2B5EF4-FFF2-40B4-BE49-F238E27FC236}">
                <a16:creationId xmlns:a16="http://schemas.microsoft.com/office/drawing/2014/main" id="{5B28D179-2A29-F3BE-6CC3-C6E1F1475635}"/>
              </a:ext>
            </a:extLst>
          </p:cNvPr>
          <p:cNvPicPr>
            <a:picLocks noChangeAspect="1"/>
          </p:cNvPicPr>
          <p:nvPr/>
        </p:nvPicPr>
        <p:blipFill>
          <a:blip r:embed="rId2"/>
          <a:stretch>
            <a:fillRect/>
          </a:stretch>
        </p:blipFill>
        <p:spPr>
          <a:xfrm>
            <a:off x="2236972" y="2633847"/>
            <a:ext cx="7718056" cy="3859028"/>
          </a:xfrm>
          <a:prstGeom prst="rect">
            <a:avLst/>
          </a:prstGeom>
        </p:spPr>
      </p:pic>
    </p:spTree>
    <p:extLst>
      <p:ext uri="{BB962C8B-B14F-4D97-AF65-F5344CB8AC3E}">
        <p14:creationId xmlns:p14="http://schemas.microsoft.com/office/powerpoint/2010/main" val="5356992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1B51D-EE75-14C3-BDEC-CE4A8E32399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AA3C50E-2122-C5CF-DDB2-E368FC9F0B4E}"/>
              </a:ext>
            </a:extLst>
          </p:cNvPr>
          <p:cNvPicPr>
            <a:picLocks noChangeAspect="1"/>
          </p:cNvPicPr>
          <p:nvPr/>
        </p:nvPicPr>
        <p:blipFill>
          <a:blip r:embed="rId2"/>
          <a:stretch>
            <a:fillRect/>
          </a:stretch>
        </p:blipFill>
        <p:spPr>
          <a:xfrm>
            <a:off x="4901502" y="0"/>
            <a:ext cx="7166560" cy="6858000"/>
          </a:xfrm>
          <a:prstGeom prst="rect">
            <a:avLst/>
          </a:prstGeom>
        </p:spPr>
      </p:pic>
      <p:sp>
        <p:nvSpPr>
          <p:cNvPr id="2" name="Title 1">
            <a:extLst>
              <a:ext uri="{FF2B5EF4-FFF2-40B4-BE49-F238E27FC236}">
                <a16:creationId xmlns:a16="http://schemas.microsoft.com/office/drawing/2014/main" id="{3C562928-0757-3443-2522-A454BA5944E9}"/>
              </a:ext>
            </a:extLst>
          </p:cNvPr>
          <p:cNvSpPr>
            <a:spLocks noGrp="1"/>
          </p:cNvSpPr>
          <p:nvPr>
            <p:ph type="title"/>
          </p:nvPr>
        </p:nvSpPr>
        <p:spPr/>
        <p:txBody>
          <a:bodyPr/>
          <a:lstStyle/>
          <a:p>
            <a:r>
              <a:rPr lang="en-US" dirty="0"/>
              <a:t>Examples</a:t>
            </a:r>
          </a:p>
        </p:txBody>
      </p:sp>
      <p:sp>
        <p:nvSpPr>
          <p:cNvPr id="3" name="Content Placeholder 2">
            <a:extLst>
              <a:ext uri="{FF2B5EF4-FFF2-40B4-BE49-F238E27FC236}">
                <a16:creationId xmlns:a16="http://schemas.microsoft.com/office/drawing/2014/main" id="{1FADBCED-FFC9-B3D0-AA26-869B1F6F1812}"/>
              </a:ext>
            </a:extLst>
          </p:cNvPr>
          <p:cNvSpPr>
            <a:spLocks noGrp="1"/>
          </p:cNvSpPr>
          <p:nvPr>
            <p:ph idx="1"/>
          </p:nvPr>
        </p:nvSpPr>
        <p:spPr/>
        <p:txBody>
          <a:bodyPr/>
          <a:lstStyle/>
          <a:p>
            <a:r>
              <a:rPr lang="en-US" dirty="0"/>
              <a:t>Transformer for next-token prediction</a:t>
            </a:r>
          </a:p>
        </p:txBody>
      </p:sp>
    </p:spTree>
    <p:extLst>
      <p:ext uri="{BB962C8B-B14F-4D97-AF65-F5344CB8AC3E}">
        <p14:creationId xmlns:p14="http://schemas.microsoft.com/office/powerpoint/2010/main" val="19966086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732BAE-6680-1642-2DAB-24E609E665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46C118-554F-B866-4029-0FE8AD5C2F87}"/>
              </a:ext>
            </a:extLst>
          </p:cNvPr>
          <p:cNvSpPr>
            <a:spLocks noGrp="1"/>
          </p:cNvSpPr>
          <p:nvPr>
            <p:ph type="title"/>
          </p:nvPr>
        </p:nvSpPr>
        <p:spPr>
          <a:xfrm>
            <a:off x="838200" y="2766218"/>
            <a:ext cx="10515600" cy="1325563"/>
          </a:xfrm>
        </p:spPr>
        <p:txBody>
          <a:bodyPr/>
          <a:lstStyle/>
          <a:p>
            <a:pPr algn="ctr"/>
            <a:r>
              <a:rPr lang="en-US" b="1" dirty="0"/>
              <a:t>ML Theory Overview</a:t>
            </a:r>
          </a:p>
        </p:txBody>
      </p:sp>
    </p:spTree>
    <p:extLst>
      <p:ext uri="{BB962C8B-B14F-4D97-AF65-F5344CB8AC3E}">
        <p14:creationId xmlns:p14="http://schemas.microsoft.com/office/powerpoint/2010/main" val="16334660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BB28D-9459-6D44-59BC-FE6173BD0CDB}"/>
              </a:ext>
            </a:extLst>
          </p:cNvPr>
          <p:cNvSpPr>
            <a:spLocks noGrp="1"/>
          </p:cNvSpPr>
          <p:nvPr>
            <p:ph type="title"/>
          </p:nvPr>
        </p:nvSpPr>
        <p:spPr/>
        <p:txBody>
          <a:bodyPr/>
          <a:lstStyle/>
          <a:p>
            <a:r>
              <a:rPr lang="en-US" dirty="0"/>
              <a:t>Learning from data</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353BE61C-295A-66F4-8687-6FC9185682CD}"/>
                  </a:ext>
                </a:extLst>
              </p:cNvPr>
              <p:cNvSpPr>
                <a:spLocks noGrp="1"/>
              </p:cNvSpPr>
              <p:nvPr>
                <p:ph idx="1"/>
              </p:nvPr>
            </p:nvSpPr>
            <p:spPr/>
            <p:txBody>
              <a:bodyPr>
                <a:normAutofit fontScale="92500" lnSpcReduction="20000"/>
              </a:bodyPr>
              <a:lstStyle/>
              <a:p>
                <a:r>
                  <a:rPr lang="en-US" dirty="0"/>
                  <a:t>Training data: </a:t>
                </a:r>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𝑥</m:t>
                        </m:r>
                      </m:e>
                      <m:sub>
                        <m:r>
                          <a:rPr lang="en-US" i="1">
                            <a:latin typeface="Cambria Math" panose="02040503050406030204" pitchFamily="18" charset="0"/>
                            <a:ea typeface="Cambria Math" panose="02040503050406030204" pitchFamily="18" charset="0"/>
                          </a:rPr>
                          <m:t>𝑖</m:t>
                        </m:r>
                      </m:sub>
                    </m:sSub>
                  </m:oMath>
                </a14:m>
                <a:r>
                  <a:rPr lang="en-US" dirty="0"/>
                  <a:t>: feature, </a:t>
                </a:r>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𝑦</m:t>
                        </m:r>
                      </m:e>
                      <m:sub>
                        <m:r>
                          <a:rPr lang="en-US" i="1">
                            <a:latin typeface="Cambria Math" panose="02040503050406030204" pitchFamily="18" charset="0"/>
                            <a:ea typeface="Cambria Math" panose="02040503050406030204" pitchFamily="18" charset="0"/>
                          </a:rPr>
                          <m:t>𝑖</m:t>
                        </m:r>
                      </m:sub>
                    </m:sSub>
                  </m:oMath>
                </a14:m>
                <a:r>
                  <a:rPr lang="en-US" dirty="0"/>
                  <a:t>: label </a:t>
                </a:r>
                <a:endParaRPr lang="en-US" i="1" dirty="0">
                  <a:latin typeface="Cambria Math" panose="02040503050406030204" pitchFamily="18" charset="0"/>
                  <a:ea typeface="Cambria Math" panose="02040503050406030204" pitchFamily="18" charset="0"/>
                </a:endParaRPr>
              </a:p>
              <a:p>
                <a:pPr marL="0" indent="0">
                  <a:buNone/>
                </a:pPr>
                <a14:m>
                  <m:oMathPara xmlns:m="http://schemas.openxmlformats.org/officeDocument/2006/math">
                    <m:oMath>
                      <m:r>
                        <a:rPr lang="en-US" i="1">
                          <a:latin typeface="Cambria Math" panose="02040503050406030204" pitchFamily="18" charset="0"/>
                          <a:ea typeface="Cambria Math" panose="02040503050406030204" pitchFamily="18" charset="0"/>
                        </a:rPr>
                        <m:t>𝒟</m:t>
                      </m:r>
                      <m:r>
                        <a:rPr lang="en-US" i="1">
                          <a:latin typeface="Cambria Math" panose="02040503050406030204" pitchFamily="18" charset="0"/>
                          <a:ea typeface="Cambria Math" panose="02040503050406030204" pitchFamily="18" charset="0"/>
                        </a:rPr>
                        <m:t>=</m:t>
                      </m:r>
                      <m:r>
                        <m:rPr>
                          <m:lit/>
                        </m:rPr>
                        <a:rPr lang="en-US" i="1">
                          <a:latin typeface="Cambria Math" panose="02040503050406030204" pitchFamily="18" charset="0"/>
                          <a:ea typeface="Cambria Math" panose="02040503050406030204" pitchFamily="18" charset="0"/>
                        </a:rPr>
                        <m:t>{</m:t>
                      </m:r>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𝑥</m:t>
                              </m:r>
                            </m:e>
                            <m:sub>
                              <m:r>
                                <a:rPr lang="en-US" i="1">
                                  <a:latin typeface="Cambria Math" panose="02040503050406030204" pitchFamily="18" charset="0"/>
                                  <a:ea typeface="Cambria Math" panose="02040503050406030204" pitchFamily="18" charset="0"/>
                                </a:rPr>
                                <m:t>1</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𝑦</m:t>
                              </m:r>
                            </m:e>
                            <m:sub>
                              <m:r>
                                <a:rPr lang="en-US" i="1">
                                  <a:latin typeface="Cambria Math" panose="02040503050406030204" pitchFamily="18" charset="0"/>
                                  <a:ea typeface="Cambria Math" panose="02040503050406030204" pitchFamily="18" charset="0"/>
                                </a:rPr>
                                <m:t>1</m:t>
                              </m:r>
                            </m:sub>
                          </m:sSub>
                        </m:e>
                      </m:d>
                      <m:r>
                        <a:rPr lang="en-US" i="1">
                          <a:latin typeface="Cambria Math" panose="02040503050406030204" pitchFamily="18" charset="0"/>
                          <a:ea typeface="Cambria Math" panose="02040503050406030204" pitchFamily="18" charset="0"/>
                        </a:rPr>
                        <m:t>,…,</m:t>
                      </m:r>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𝑥</m:t>
                              </m:r>
                            </m:e>
                            <m:sub>
                              <m:r>
                                <a:rPr lang="en-US" i="1">
                                  <a:latin typeface="Cambria Math" panose="02040503050406030204" pitchFamily="18" charset="0"/>
                                  <a:ea typeface="Cambria Math" panose="02040503050406030204" pitchFamily="18" charset="0"/>
                                </a:rPr>
                                <m:t>𝑛</m:t>
                              </m:r>
                            </m:sub>
                          </m:sSub>
                          <m:r>
                            <a:rPr lang="en-US" i="1">
                              <a:latin typeface="Cambria Math" panose="02040503050406030204" pitchFamily="18" charset="0"/>
                              <a:ea typeface="Cambria Math" panose="02040503050406030204" pitchFamily="18" charset="0"/>
                            </a:rPr>
                            <m:t>, </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𝑦</m:t>
                              </m:r>
                            </m:e>
                            <m:sub>
                              <m:r>
                                <a:rPr lang="en-US" i="1">
                                  <a:latin typeface="Cambria Math" panose="02040503050406030204" pitchFamily="18" charset="0"/>
                                  <a:ea typeface="Cambria Math" panose="02040503050406030204" pitchFamily="18" charset="0"/>
                                </a:rPr>
                                <m:t>𝑛</m:t>
                              </m:r>
                            </m:sub>
                          </m:sSub>
                        </m:e>
                      </m:d>
                      <m:r>
                        <m:rPr>
                          <m:lit/>
                        </m:rPr>
                        <a:rPr lang="en-US" i="1">
                          <a:latin typeface="Cambria Math" panose="02040503050406030204" pitchFamily="18" charset="0"/>
                          <a:ea typeface="Cambria Math" panose="02040503050406030204" pitchFamily="18" charset="0"/>
                        </a:rPr>
                        <m:t>}</m:t>
                      </m:r>
                    </m:oMath>
                  </m:oMathPara>
                </a14:m>
                <a:endParaRPr lang="en-US" dirty="0"/>
              </a:p>
              <a:p>
                <a:r>
                  <a:rPr lang="en-US" dirty="0"/>
                  <a:t>Choose a model: linear regression, an SVM, or a neural network</a:t>
                </a:r>
                <a:endParaRPr lang="en-US" b="0" i="1" dirty="0">
                  <a:latin typeface="Cambria Math" panose="02040503050406030204" pitchFamily="18" charset="0"/>
                </a:endParaRPr>
              </a:p>
              <a:p>
                <a:pPr marL="0" indent="0">
                  <a:buNone/>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𝜃</m:t>
                          </m:r>
                        </m:sub>
                      </m:sSub>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oMath>
                  </m:oMathPara>
                </a14:m>
                <a:endParaRPr lang="en-US" dirty="0"/>
              </a:p>
              <a:p>
                <a:r>
                  <a:rPr lang="en-US" dirty="0"/>
                  <a:t>Measure prediction error: squared error, logistic loss, or cross entropy</a:t>
                </a:r>
              </a:p>
              <a:p>
                <a:pPr marL="0" indent="0" algn="ctr">
                  <a:buNone/>
                </a:pPr>
                <a14:m>
                  <m:oMathPara xmlns:m="http://schemas.openxmlformats.org/officeDocument/2006/math">
                    <m:oMath>
                      <m:r>
                        <m:rPr>
                          <m:lit/>
                        </m:rPr>
                        <a:rPr lang="en-US" b="0" i="1" smtClean="0">
                          <a:latin typeface="Cambria Math" panose="02040503050406030204" pitchFamily="18" charset="0"/>
                        </a:rPr>
                        <m:t> </m:t>
                      </m:r>
                      <m:r>
                        <m:rPr>
                          <m:sty m:val="p"/>
                        </m:rPr>
                        <a:rPr lang="en-US" b="0" i="1" smtClean="0">
                          <a:latin typeface="Cambria Math" panose="02040503050406030204" pitchFamily="18" charset="0"/>
                        </a:rPr>
                        <m:t>ℓ</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𝜃</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rPr>
                            <m:t>𝑦</m:t>
                          </m:r>
                        </m:e>
                      </m:d>
                    </m:oMath>
                  </m:oMathPara>
                </a14:m>
                <a:endParaRPr lang="en-US" b="0" dirty="0"/>
              </a:p>
              <a:p>
                <a:r>
                  <a:rPr lang="en-US" dirty="0"/>
                  <a:t>Empirical risk = average loss on the training data</a:t>
                </a:r>
              </a:p>
              <a:p>
                <a:pPr marL="0" indent="0">
                  <a:buNone/>
                </a:pPr>
                <a14:m>
                  <m:oMathPara xmlns:m="http://schemas.openxmlformats.org/officeDocument/2006/math">
                    <m:o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𝑅</m:t>
                          </m:r>
                        </m:e>
                      </m:acc>
                      <m:d>
                        <m:dPr>
                          <m:ctrlPr>
                            <a:rPr lang="en-US" b="0" i="1" smtClean="0">
                              <a:latin typeface="Cambria Math" panose="02040503050406030204" pitchFamily="18" charset="0"/>
                            </a:rPr>
                          </m:ctrlPr>
                        </m:dPr>
                        <m:e>
                          <m:r>
                            <a:rPr lang="en-US" b="0" i="1" smtClean="0">
                              <a:latin typeface="Cambria Math" panose="02040503050406030204" pitchFamily="18" charset="0"/>
                            </a:rPr>
                            <m:t>𝜃</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𝑛</m:t>
                          </m:r>
                        </m:den>
                      </m:f>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𝑖</m:t>
                          </m:r>
                          <m:r>
                            <m:rPr>
                              <m:brk m:alnAt="23"/>
                            </m:rPr>
                            <a:rPr lang="en-US" b="0" i="1" smtClean="0">
                              <a:latin typeface="Cambria Math" panose="02040503050406030204" pitchFamily="18" charset="0"/>
                            </a:rPr>
                            <m:t>=</m:t>
                          </m:r>
                          <m:r>
                            <m:rPr>
                              <m:brk m:alnAt="23"/>
                            </m:rPr>
                            <a:rPr lang="en-US" b="0" i="1" smtClean="0">
                              <a:latin typeface="Cambria Math" panose="02040503050406030204" pitchFamily="18" charset="0"/>
                            </a:rPr>
                            <m:t>1</m:t>
                          </m:r>
                        </m:sub>
                        <m:sup>
                          <m:r>
                            <a:rPr lang="en-US" b="0" i="1" smtClean="0">
                              <a:latin typeface="Cambria Math" panose="02040503050406030204" pitchFamily="18" charset="0"/>
                            </a:rPr>
                            <m:t>𝑛</m:t>
                          </m:r>
                        </m:sup>
                        <m:e>
                          <m:r>
                            <m:rPr>
                              <m:sty m:val="p"/>
                            </m:rPr>
                            <a:rPr lang="en-US" i="1">
                              <a:latin typeface="Cambria Math" panose="02040503050406030204" pitchFamily="18" charset="0"/>
                            </a:rPr>
                            <m:t>ℓ</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𝜃</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sub>
                              </m:sSub>
                            </m:e>
                          </m:d>
                        </m:e>
                      </m:nary>
                    </m:oMath>
                  </m:oMathPara>
                </a14:m>
                <a:endParaRPr lang="en-US" b="0" dirty="0"/>
              </a:p>
              <a:p>
                <a:r>
                  <a:rPr lang="en-US" b="0" dirty="0"/>
                  <a:t>Training = Find a model </a:t>
                </a:r>
                <a14:m>
                  <m:oMath xmlns:m="http://schemas.openxmlformats.org/officeDocument/2006/math">
                    <m:r>
                      <a:rPr lang="en-US" b="0" i="1" smtClean="0">
                        <a:latin typeface="Cambria Math" panose="02040503050406030204" pitchFamily="18" charset="0"/>
                      </a:rPr>
                      <m:t>𝜃</m:t>
                    </m:r>
                  </m:oMath>
                </a14:m>
                <a:r>
                  <a:rPr lang="en-US" b="0" dirty="0"/>
                  <a:t> with small empirical risk, </a:t>
                </a:r>
                <a14:m>
                  <m:oMath xmlns:m="http://schemas.openxmlformats.org/officeDocument/2006/math">
                    <m:func>
                      <m:funcPr>
                        <m:ctrlPr>
                          <a:rPr lang="en-US" b="0" i="1" smtClean="0">
                            <a:latin typeface="Cambria Math" panose="02040503050406030204" pitchFamily="18" charset="0"/>
                          </a:rPr>
                        </m:ctrlPr>
                      </m:funcPr>
                      <m:fName>
                        <m:limLow>
                          <m:limLowPr>
                            <m:ctrlPr>
                              <a:rPr lang="en-US" b="0" i="0" smtClean="0">
                                <a:latin typeface="Cambria Math" panose="02040503050406030204" pitchFamily="18" charset="0"/>
                              </a:rPr>
                            </m:ctrlPr>
                          </m:limLowPr>
                          <m:e>
                            <m:r>
                              <m:rPr>
                                <m:sty m:val="p"/>
                              </m:rPr>
                              <a:rPr lang="en-US" b="0" i="0" smtClean="0">
                                <a:latin typeface="Cambria Math" panose="02040503050406030204" pitchFamily="18" charset="0"/>
                              </a:rPr>
                              <m:t>argmin</m:t>
                            </m:r>
                          </m:e>
                          <m:lim>
                            <m:r>
                              <a:rPr lang="en-US" b="0" i="1" smtClean="0">
                                <a:latin typeface="Cambria Math" panose="02040503050406030204" pitchFamily="18" charset="0"/>
                              </a:rPr>
                              <m:t>𝜃</m:t>
                            </m:r>
                          </m:lim>
                        </m:limLow>
                      </m:fName>
                      <m:e>
                        <m:acc>
                          <m:accPr>
                            <m:chr m:val="̂"/>
                            <m:ctrlPr>
                              <a:rPr lang="en-US" i="1">
                                <a:latin typeface="Cambria Math" panose="02040503050406030204" pitchFamily="18" charset="0"/>
                              </a:rPr>
                            </m:ctrlPr>
                          </m:accPr>
                          <m:e>
                            <m:r>
                              <a:rPr lang="en-US" i="1">
                                <a:latin typeface="Cambria Math" panose="02040503050406030204" pitchFamily="18" charset="0"/>
                              </a:rPr>
                              <m:t>𝑅</m:t>
                            </m:r>
                          </m:e>
                        </m:acc>
                        <m:d>
                          <m:dPr>
                            <m:ctrlPr>
                              <a:rPr lang="en-US" i="1">
                                <a:latin typeface="Cambria Math" panose="02040503050406030204" pitchFamily="18" charset="0"/>
                              </a:rPr>
                            </m:ctrlPr>
                          </m:dPr>
                          <m:e>
                            <m:r>
                              <a:rPr lang="en-US" i="1">
                                <a:latin typeface="Cambria Math" panose="02040503050406030204" pitchFamily="18" charset="0"/>
                              </a:rPr>
                              <m:t>𝜃</m:t>
                            </m:r>
                          </m:e>
                        </m:d>
                      </m:e>
                    </m:func>
                  </m:oMath>
                </a14:m>
                <a:endParaRPr lang="en-US" b="0" dirty="0"/>
              </a:p>
            </p:txBody>
          </p:sp>
        </mc:Choice>
        <mc:Fallback xmlns="">
          <p:sp>
            <p:nvSpPr>
              <p:cNvPr id="6" name="Content Placeholder 5">
                <a:extLst>
                  <a:ext uri="{FF2B5EF4-FFF2-40B4-BE49-F238E27FC236}">
                    <a16:creationId xmlns:a16="http://schemas.microsoft.com/office/drawing/2014/main" id="{353BE61C-295A-66F4-8687-6FC9185682CD}"/>
                  </a:ext>
                </a:extLst>
              </p:cNvPr>
              <p:cNvSpPr>
                <a:spLocks noGrp="1" noRot="1" noChangeAspect="1" noMove="1" noResize="1" noEditPoints="1" noAdjustHandles="1" noChangeArrowheads="1" noChangeShapeType="1" noTextEdit="1"/>
              </p:cNvSpPr>
              <p:nvPr>
                <p:ph idx="1"/>
              </p:nvPr>
            </p:nvSpPr>
            <p:spPr>
              <a:blipFill>
                <a:blip r:embed="rId2"/>
                <a:stretch>
                  <a:fillRect l="-965" t="-3488" b="-29360"/>
                </a:stretch>
              </a:blipFill>
            </p:spPr>
            <p:txBody>
              <a:bodyPr/>
              <a:lstStyle/>
              <a:p>
                <a:r>
                  <a:rPr lang="en-US">
                    <a:noFill/>
                  </a:rPr>
                  <a:t> </a:t>
                </a:r>
              </a:p>
            </p:txBody>
          </p:sp>
        </mc:Fallback>
      </mc:AlternateContent>
    </p:spTree>
    <p:extLst>
      <p:ext uri="{BB962C8B-B14F-4D97-AF65-F5344CB8AC3E}">
        <p14:creationId xmlns:p14="http://schemas.microsoft.com/office/powerpoint/2010/main" val="2684523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07966-C72B-7965-ADD5-627972C45B4F}"/>
              </a:ext>
            </a:extLst>
          </p:cNvPr>
          <p:cNvSpPr>
            <a:spLocks noGrp="1"/>
          </p:cNvSpPr>
          <p:nvPr>
            <p:ph type="title"/>
          </p:nvPr>
        </p:nvSpPr>
        <p:spPr/>
        <p:txBody>
          <a:bodyPr/>
          <a:lstStyle/>
          <a:p>
            <a:r>
              <a:rPr lang="en-US" dirty="0"/>
              <a:t>Training Error ≠ Test Error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590DA0B-129D-6464-7CC2-079AE5BAF25C}"/>
                  </a:ext>
                </a:extLst>
              </p:cNvPr>
              <p:cNvSpPr>
                <a:spLocks noGrp="1"/>
              </p:cNvSpPr>
              <p:nvPr>
                <p:ph idx="1"/>
              </p:nvPr>
            </p:nvSpPr>
            <p:spPr/>
            <p:txBody>
              <a:bodyPr>
                <a:normAutofit/>
              </a:bodyPr>
              <a:lstStyle/>
              <a:p>
                <a:r>
                  <a:rPr lang="en-US" dirty="0"/>
                  <a:t>Training data: what we can optimize</a:t>
                </a:r>
              </a:p>
              <a:p>
                <a:pPr marL="0" indent="0" algn="ctr">
                  <a:buNone/>
                </a:pP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𝑅</m:t>
                        </m:r>
                      </m:e>
                    </m:acc>
                    <m:d>
                      <m:dPr>
                        <m:ctrlPr>
                          <a:rPr lang="en-US" i="1">
                            <a:latin typeface="Cambria Math" panose="02040503050406030204" pitchFamily="18" charset="0"/>
                          </a:rPr>
                        </m:ctrlPr>
                      </m:dPr>
                      <m:e>
                        <m:r>
                          <a:rPr lang="en-US" i="1">
                            <a:latin typeface="Cambria Math" panose="02040503050406030204" pitchFamily="18" charset="0"/>
                          </a:rPr>
                          <m:t>𝜃</m:t>
                        </m:r>
                      </m:e>
                    </m:d>
                    <m:r>
                      <a:rPr lang="en-US" b="0" i="1" smtClean="0">
                        <a:latin typeface="Cambria Math" panose="02040503050406030204" pitchFamily="18" charset="0"/>
                      </a:rPr>
                      <m:t>=</m:t>
                    </m:r>
                  </m:oMath>
                </a14:m>
                <a:r>
                  <a:rPr lang="en-US" dirty="0"/>
                  <a:t> average loss on observed data</a:t>
                </a:r>
              </a:p>
              <a:p>
                <a:r>
                  <a:rPr lang="en-US" b="0" dirty="0"/>
                  <a:t>Test data: what we actually care about</a:t>
                </a:r>
              </a:p>
              <a:p>
                <a:pPr marL="0" indent="0" algn="ctr">
                  <a:buNone/>
                </a:pPr>
                <a14:m>
                  <m:oMath xmlns:m="http://schemas.openxmlformats.org/officeDocument/2006/math">
                    <m:r>
                      <a:rPr lang="en-US" b="0" i="1" smtClean="0">
                        <a:latin typeface="Cambria Math" panose="02040503050406030204" pitchFamily="18" charset="0"/>
                      </a:rPr>
                      <m:t>𝑅</m:t>
                    </m:r>
                    <m:d>
                      <m:dPr>
                        <m:ctrlPr>
                          <a:rPr lang="en-US" i="1">
                            <a:latin typeface="Cambria Math" panose="02040503050406030204" pitchFamily="18" charset="0"/>
                          </a:rPr>
                        </m:ctrlPr>
                      </m:dPr>
                      <m:e>
                        <m:r>
                          <a:rPr lang="en-US" i="1">
                            <a:latin typeface="Cambria Math" panose="02040503050406030204" pitchFamily="18" charset="0"/>
                          </a:rPr>
                          <m:t>𝜃</m:t>
                        </m:r>
                      </m:e>
                    </m:d>
                    <m:r>
                      <a:rPr lang="en-US" i="1">
                        <a:latin typeface="Cambria Math" panose="02040503050406030204" pitchFamily="18" charset="0"/>
                      </a:rPr>
                      <m:t>=</m:t>
                    </m:r>
                    <m:r>
                      <a:rPr lang="en-US" i="1" smtClean="0">
                        <a:latin typeface="Cambria Math" panose="02040503050406030204" pitchFamily="18" charset="0"/>
                        <a:ea typeface="Cambria Math" panose="02040503050406030204" pitchFamily="18" charset="0"/>
                      </a:rPr>
                      <m:t>𝔼</m:t>
                    </m:r>
                  </m:oMath>
                </a14:m>
                <a:r>
                  <a:rPr lang="en-US" dirty="0"/>
                  <a:t>[loss on new samples]</a:t>
                </a:r>
                <a:endParaRPr lang="en-US" b="0" dirty="0"/>
              </a:p>
              <a:p>
                <a:r>
                  <a:rPr lang="en-US" dirty="0"/>
                  <a:t>Generalization: Why should good training performance imply good performance on unseen data? </a:t>
                </a:r>
              </a:p>
              <a:p>
                <a:pPr marL="0" indent="0">
                  <a:buNone/>
                </a:pPr>
                <a:endParaRPr lang="en-US" dirty="0"/>
              </a:p>
              <a:p>
                <a:pPr marL="0" indent="0">
                  <a:buNone/>
                </a:pPr>
                <a14:m>
                  <m:oMathPara xmlns:m="http://schemas.openxmlformats.org/officeDocument/2006/math">
                    <m:oMath>
                      <m:acc>
                        <m:accPr>
                          <m:chr m:val="̂"/>
                          <m:ctrlPr>
                            <a:rPr lang="en-US" i="1" smtClean="0">
                              <a:latin typeface="Cambria Math" panose="02040503050406030204" pitchFamily="18" charset="0"/>
                            </a:rPr>
                          </m:ctrlPr>
                        </m:accPr>
                        <m:e>
                          <m:r>
                            <a:rPr lang="en-US" i="1" smtClean="0">
                              <a:latin typeface="Cambria Math" panose="02040503050406030204" pitchFamily="18" charset="0"/>
                            </a:rPr>
                            <m:t>𝑅</m:t>
                          </m:r>
                        </m:e>
                      </m:acc>
                      <m:d>
                        <m:dPr>
                          <m:ctrlPr>
                            <a:rPr lang="en-US" b="0" i="1" smtClean="0">
                              <a:latin typeface="Cambria Math" panose="02040503050406030204" pitchFamily="18" charset="0"/>
                            </a:rPr>
                          </m:ctrlPr>
                        </m:dPr>
                        <m:e>
                          <m:r>
                            <a:rPr lang="en-US" b="0" i="1" smtClean="0">
                              <a:latin typeface="Cambria Math" panose="02040503050406030204" pitchFamily="18" charset="0"/>
                            </a:rPr>
                            <m:t>𝜃</m:t>
                          </m:r>
                        </m:e>
                      </m:d>
                      <m:r>
                        <a:rPr lang="en-US" b="0" i="1" smtClean="0">
                          <a:latin typeface="Cambria Math" panose="02040503050406030204" pitchFamily="18" charset="0"/>
                        </a:rPr>
                        <m:t> </m:t>
                      </m:r>
                      <m:r>
                        <m:rPr>
                          <m:sty m:val="p"/>
                        </m:rPr>
                        <a:rPr lang="en-US" b="0" i="1" smtClean="0">
                          <a:latin typeface="Cambria Math" panose="02040503050406030204" pitchFamily="18" charset="0"/>
                        </a:rPr>
                        <m:t>small</m:t>
                      </m:r>
                      <m:r>
                        <a:rPr lang="en-US" b="0" i="1" smtClean="0">
                          <a:latin typeface="Cambria Math" panose="02040503050406030204" pitchFamily="18" charset="0"/>
                        </a:rPr>
                        <m:t> </m:t>
                      </m:r>
                      <m:limUpp>
                        <m:limUppPr>
                          <m:ctrlPr>
                            <a:rPr lang="en-US" b="0" i="1" smtClean="0">
                              <a:latin typeface="Cambria Math" panose="02040503050406030204" pitchFamily="18" charset="0"/>
                            </a:rPr>
                          </m:ctrlPr>
                        </m:limUppPr>
                        <m:e>
                          <m:r>
                            <a:rPr lang="en-US" b="0" i="1" smtClean="0">
                              <a:latin typeface="Cambria Math" panose="02040503050406030204" pitchFamily="18" charset="0"/>
                            </a:rPr>
                            <m:t>⟹</m:t>
                          </m:r>
                        </m:e>
                        <m:lim>
                          <m:r>
                            <a:rPr lang="en-US" b="0" i="1" smtClean="0">
                              <a:latin typeface="Cambria Math" panose="02040503050406030204" pitchFamily="18" charset="0"/>
                            </a:rPr>
                            <m:t>?</m:t>
                          </m:r>
                        </m:lim>
                      </m:limUpp>
                      <m:r>
                        <a:rPr lang="en-US" b="0" i="1" smtClean="0">
                          <a:latin typeface="Cambria Math" panose="02040503050406030204" pitchFamily="18" charset="0"/>
                        </a:rPr>
                        <m:t>𝑅</m:t>
                      </m:r>
                      <m:d>
                        <m:dPr>
                          <m:ctrlPr>
                            <a:rPr lang="en-US" b="0" i="1" smtClean="0">
                              <a:latin typeface="Cambria Math" panose="02040503050406030204" pitchFamily="18" charset="0"/>
                            </a:rPr>
                          </m:ctrlPr>
                        </m:dPr>
                        <m:e>
                          <m:r>
                            <a:rPr lang="en-US" b="0" i="1" smtClean="0">
                              <a:latin typeface="Cambria Math" panose="02040503050406030204" pitchFamily="18" charset="0"/>
                            </a:rPr>
                            <m:t>𝜃</m:t>
                          </m:r>
                        </m:e>
                      </m:d>
                      <m:r>
                        <a:rPr lang="en-US" b="0" i="1" smtClean="0">
                          <a:latin typeface="Cambria Math" panose="02040503050406030204" pitchFamily="18" charset="0"/>
                        </a:rPr>
                        <m:t> </m:t>
                      </m:r>
                      <m:r>
                        <m:rPr>
                          <m:sty m:val="p"/>
                        </m:rPr>
                        <a:rPr lang="en-US" b="0" i="1" smtClean="0">
                          <a:latin typeface="Cambria Math" panose="02040503050406030204" pitchFamily="18" charset="0"/>
                        </a:rPr>
                        <m:t>small</m:t>
                      </m:r>
                      <m:r>
                        <a:rPr lang="en-US" b="0" i="1" smtClean="0">
                          <a:latin typeface="Cambria Math" panose="02040503050406030204" pitchFamily="18" charset="0"/>
                        </a:rPr>
                        <m:t> </m:t>
                      </m:r>
                    </m:oMath>
                  </m:oMathPara>
                </a14:m>
                <a:endParaRPr lang="en-US" dirty="0"/>
              </a:p>
            </p:txBody>
          </p:sp>
        </mc:Choice>
        <mc:Fallback xmlns="">
          <p:sp>
            <p:nvSpPr>
              <p:cNvPr id="3" name="Content Placeholder 2">
                <a:extLst>
                  <a:ext uri="{FF2B5EF4-FFF2-40B4-BE49-F238E27FC236}">
                    <a16:creationId xmlns:a16="http://schemas.microsoft.com/office/drawing/2014/main" id="{9590DA0B-129D-6464-7CC2-079AE5BAF25C}"/>
                  </a:ext>
                </a:extLst>
              </p:cNvPr>
              <p:cNvSpPr>
                <a:spLocks noGrp="1" noRot="1" noChangeAspect="1" noMove="1" noResize="1" noEditPoints="1" noAdjustHandles="1" noChangeArrowheads="1" noChangeShapeType="1" noTextEdit="1"/>
              </p:cNvSpPr>
              <p:nvPr>
                <p:ph idx="1"/>
              </p:nvPr>
            </p:nvSpPr>
            <p:spPr>
              <a:blipFill>
                <a:blip r:embed="rId2"/>
                <a:stretch>
                  <a:fillRect l="-1086" t="-2326"/>
                </a:stretch>
              </a:blipFill>
            </p:spPr>
            <p:txBody>
              <a:bodyPr/>
              <a:lstStyle/>
              <a:p>
                <a:r>
                  <a:rPr lang="en-US">
                    <a:noFill/>
                  </a:rPr>
                  <a:t> </a:t>
                </a:r>
              </a:p>
            </p:txBody>
          </p:sp>
        </mc:Fallback>
      </mc:AlternateContent>
    </p:spTree>
    <p:extLst>
      <p:ext uri="{BB962C8B-B14F-4D97-AF65-F5344CB8AC3E}">
        <p14:creationId xmlns:p14="http://schemas.microsoft.com/office/powerpoint/2010/main" val="18472819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31DC5-3E40-C8AF-24F1-69FD2D41DC00}"/>
              </a:ext>
            </a:extLst>
          </p:cNvPr>
          <p:cNvSpPr>
            <a:spLocks noGrp="1"/>
          </p:cNvSpPr>
          <p:nvPr>
            <p:ph type="title"/>
          </p:nvPr>
        </p:nvSpPr>
        <p:spPr/>
        <p:txBody>
          <a:bodyPr/>
          <a:lstStyle/>
          <a:p>
            <a:r>
              <a:rPr lang="en-US" dirty="0"/>
              <a:t>Three questions behind ML</a:t>
            </a:r>
          </a:p>
        </p:txBody>
      </p:sp>
      <p:sp>
        <p:nvSpPr>
          <p:cNvPr id="3" name="Content Placeholder 2">
            <a:extLst>
              <a:ext uri="{FF2B5EF4-FFF2-40B4-BE49-F238E27FC236}">
                <a16:creationId xmlns:a16="http://schemas.microsoft.com/office/drawing/2014/main" id="{A436BFC5-38DC-8241-E43A-D6166F1F2F77}"/>
              </a:ext>
            </a:extLst>
          </p:cNvPr>
          <p:cNvSpPr>
            <a:spLocks noGrp="1"/>
          </p:cNvSpPr>
          <p:nvPr>
            <p:ph idx="1"/>
          </p:nvPr>
        </p:nvSpPr>
        <p:spPr/>
        <p:txBody>
          <a:bodyPr>
            <a:normAutofit/>
          </a:bodyPr>
          <a:lstStyle/>
          <a:p>
            <a:r>
              <a:rPr lang="en-US" dirty="0"/>
              <a:t>Modeling: is the model expressive enough?</a:t>
            </a:r>
          </a:p>
          <a:p>
            <a:pPr marL="457200" lvl="1" indent="0">
              <a:buNone/>
            </a:pPr>
            <a:r>
              <a:rPr lang="en-US" dirty="0"/>
              <a:t>Linear model, kernel model, neural network</a:t>
            </a:r>
          </a:p>
          <a:p>
            <a:r>
              <a:rPr lang="en-US" dirty="0"/>
              <a:t>Optimization: can we train the model efficiently?</a:t>
            </a:r>
          </a:p>
          <a:p>
            <a:pPr marL="457200" lvl="1" indent="0">
              <a:buNone/>
            </a:pPr>
            <a:r>
              <a:rPr lang="en-US" dirty="0"/>
              <a:t>Gradient descent, SGD, momentum, backpropagation</a:t>
            </a:r>
          </a:p>
          <a:p>
            <a:r>
              <a:rPr lang="en-US" dirty="0"/>
              <a:t>Generalization: will it work on unseen data?</a:t>
            </a:r>
          </a:p>
          <a:p>
            <a:pPr marL="457200" lvl="1" indent="0">
              <a:buNone/>
            </a:pPr>
            <a:r>
              <a:rPr lang="en-US" dirty="0"/>
              <a:t>Overfitting, regularization, overparameterization</a:t>
            </a:r>
          </a:p>
          <a:p>
            <a:pPr marL="457200" lvl="1" indent="0">
              <a:buNone/>
            </a:pPr>
            <a:endParaRPr lang="en-US" dirty="0"/>
          </a:p>
        </p:txBody>
      </p:sp>
      <p:sp>
        <p:nvSpPr>
          <p:cNvPr id="4" name="TextBox 3">
            <a:extLst>
              <a:ext uri="{FF2B5EF4-FFF2-40B4-BE49-F238E27FC236}">
                <a16:creationId xmlns:a16="http://schemas.microsoft.com/office/drawing/2014/main" id="{90181FD2-04D7-66B9-C8A8-0892492C6E9A}"/>
              </a:ext>
            </a:extLst>
          </p:cNvPr>
          <p:cNvSpPr txBox="1"/>
          <p:nvPr/>
        </p:nvSpPr>
        <p:spPr>
          <a:xfrm>
            <a:off x="2152207" y="4777563"/>
            <a:ext cx="7887586" cy="523220"/>
          </a:xfrm>
          <a:prstGeom prst="rect">
            <a:avLst/>
          </a:prstGeom>
          <a:noFill/>
          <a:ln w="25400">
            <a:solidFill>
              <a:schemeClr val="tx1"/>
            </a:solidFill>
          </a:ln>
        </p:spPr>
        <p:txBody>
          <a:bodyPr wrap="square" rtlCol="0">
            <a:spAutoFit/>
          </a:bodyPr>
          <a:lstStyle/>
          <a:p>
            <a:r>
              <a:rPr lang="en-US" sz="2800" dirty="0"/>
              <a:t>ML theory ≈ modeling + optimization + generalization</a:t>
            </a:r>
          </a:p>
        </p:txBody>
      </p:sp>
    </p:spTree>
    <p:extLst>
      <p:ext uri="{BB962C8B-B14F-4D97-AF65-F5344CB8AC3E}">
        <p14:creationId xmlns:p14="http://schemas.microsoft.com/office/powerpoint/2010/main" val="6145265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3B267-EB57-70EC-3475-6B654DA7342A}"/>
              </a:ext>
            </a:extLst>
          </p:cNvPr>
          <p:cNvSpPr>
            <a:spLocks noGrp="1"/>
          </p:cNvSpPr>
          <p:nvPr>
            <p:ph type="title"/>
          </p:nvPr>
        </p:nvSpPr>
        <p:spPr/>
        <p:txBody>
          <a:bodyPr/>
          <a:lstStyle/>
          <a:p>
            <a:r>
              <a:rPr lang="en-US"/>
              <a:t>What’s next?</a:t>
            </a:r>
            <a:endParaRPr lang="en-US" dirty="0"/>
          </a:p>
        </p:txBody>
      </p:sp>
      <p:sp>
        <p:nvSpPr>
          <p:cNvPr id="3" name="Content Placeholder 2">
            <a:extLst>
              <a:ext uri="{FF2B5EF4-FFF2-40B4-BE49-F238E27FC236}">
                <a16:creationId xmlns:a16="http://schemas.microsoft.com/office/drawing/2014/main" id="{82A00CA5-6624-617A-3800-A584F86D9B51}"/>
              </a:ext>
            </a:extLst>
          </p:cNvPr>
          <p:cNvSpPr>
            <a:spLocks noGrp="1"/>
          </p:cNvSpPr>
          <p:nvPr>
            <p:ph idx="1"/>
          </p:nvPr>
        </p:nvSpPr>
        <p:spPr/>
        <p:txBody>
          <a:bodyPr>
            <a:normAutofit/>
          </a:bodyPr>
          <a:lstStyle/>
          <a:p>
            <a:r>
              <a:rPr lang="en-US" dirty="0"/>
              <a:t>A repeating template</a:t>
            </a:r>
          </a:p>
          <a:p>
            <a:pPr marL="914400" lvl="1" indent="-457200">
              <a:buFont typeface="+mj-lt"/>
              <a:buAutoNum type="arabicPeriod"/>
            </a:pPr>
            <a:r>
              <a:rPr lang="en-US" dirty="0"/>
              <a:t>What is the prediction task?</a:t>
            </a:r>
          </a:p>
          <a:p>
            <a:pPr marL="914400" lvl="1" indent="-457200">
              <a:buFont typeface="+mj-lt"/>
              <a:buAutoNum type="arabicPeriod"/>
            </a:pPr>
            <a:r>
              <a:rPr lang="en-US" dirty="0"/>
              <a:t>What model do we use?</a:t>
            </a:r>
          </a:p>
          <a:p>
            <a:pPr marL="914400" lvl="1" indent="-457200">
              <a:buFont typeface="+mj-lt"/>
              <a:buAutoNum type="arabicPeriod"/>
            </a:pPr>
            <a:r>
              <a:rPr lang="en-US" dirty="0"/>
              <a:t>What loss do we minimize?</a:t>
            </a:r>
          </a:p>
          <a:p>
            <a:pPr marL="914400" lvl="1" indent="-457200">
              <a:buFont typeface="+mj-lt"/>
              <a:buAutoNum type="arabicPeriod"/>
            </a:pPr>
            <a:r>
              <a:rPr lang="en-US" dirty="0"/>
              <a:t>How do we train the model?</a:t>
            </a:r>
          </a:p>
          <a:p>
            <a:pPr marL="914400" lvl="1" indent="-457200">
              <a:buFont typeface="+mj-lt"/>
              <a:buAutoNum type="arabicPeriod"/>
            </a:pPr>
            <a:r>
              <a:rPr lang="en-US" dirty="0"/>
              <a:t>Why should it generalize?</a:t>
            </a:r>
          </a:p>
          <a:p>
            <a:r>
              <a:rPr lang="en-US" dirty="0"/>
              <a:t>Next lecture: Linear Regression</a:t>
            </a:r>
          </a:p>
          <a:p>
            <a:pPr marL="457200" lvl="1" indent="0" algn="ctr">
              <a:buNone/>
            </a:pPr>
            <a:r>
              <a:rPr lang="en-US" dirty="0"/>
              <a:t>Linear model + squared loss </a:t>
            </a:r>
            <a:r>
              <a:rPr lang="en-US" dirty="0">
                <a:sym typeface="Wingdings" pitchFamily="2" charset="2"/>
              </a:rPr>
              <a:t> least squares</a:t>
            </a:r>
            <a:endParaRPr lang="en-US" dirty="0"/>
          </a:p>
        </p:txBody>
      </p:sp>
    </p:spTree>
    <p:extLst>
      <p:ext uri="{BB962C8B-B14F-4D97-AF65-F5344CB8AC3E}">
        <p14:creationId xmlns:p14="http://schemas.microsoft.com/office/powerpoint/2010/main" val="11869941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2ABD3-1849-F2E1-59F9-C1B6811ED47D}"/>
              </a:ext>
            </a:extLst>
          </p:cNvPr>
          <p:cNvSpPr>
            <a:spLocks noGrp="1"/>
          </p:cNvSpPr>
          <p:nvPr>
            <p:ph type="title"/>
          </p:nvPr>
        </p:nvSpPr>
        <p:spPr>
          <a:xfrm>
            <a:off x="838200" y="2766218"/>
            <a:ext cx="10515600" cy="1325563"/>
          </a:xfrm>
        </p:spPr>
        <p:txBody>
          <a:bodyPr/>
          <a:lstStyle/>
          <a:p>
            <a:pPr algn="ctr"/>
            <a:r>
              <a:rPr lang="en-US" b="1" dirty="0"/>
              <a:t>Thank you!</a:t>
            </a:r>
          </a:p>
        </p:txBody>
      </p:sp>
    </p:spTree>
    <p:extLst>
      <p:ext uri="{BB962C8B-B14F-4D97-AF65-F5344CB8AC3E}">
        <p14:creationId xmlns:p14="http://schemas.microsoft.com/office/powerpoint/2010/main" val="16747175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19866</TotalTime>
  <Words>2001</Words>
  <Application>Microsoft Macintosh PowerPoint</Application>
  <PresentationFormat>Widescreen</PresentationFormat>
  <Paragraphs>293</Paragraphs>
  <Slides>53</Slides>
  <Notes>30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53</vt:i4>
      </vt:variant>
    </vt:vector>
  </HeadingPairs>
  <TitlesOfParts>
    <vt:vector size="59" baseType="lpstr">
      <vt:lpstr>Arial</vt:lpstr>
      <vt:lpstr>Calibri</vt:lpstr>
      <vt:lpstr>Calibri Light</vt:lpstr>
      <vt:lpstr>Cambria Math</vt:lpstr>
      <vt:lpstr>Wingdings</vt:lpstr>
      <vt:lpstr>Office Theme</vt:lpstr>
      <vt:lpstr>CSC 246 Machine Learning Fall 2026</vt:lpstr>
      <vt:lpstr>Course Information</vt:lpstr>
      <vt:lpstr>Instructor – Jiaming Liang</vt:lpstr>
      <vt:lpstr>Teaching Assistant – Tung Lam Tran</vt:lpstr>
      <vt:lpstr>Grading</vt:lpstr>
      <vt:lpstr>Textbooks</vt:lpstr>
      <vt:lpstr>Recommended Readings</vt:lpstr>
      <vt:lpstr>Course Organization</vt:lpstr>
      <vt:lpstr>Course Policy</vt:lpstr>
      <vt:lpstr>What is Machine Learning?</vt:lpstr>
      <vt:lpstr>Determine whether an email is spam</vt:lpstr>
      <vt:lpstr>Learn a mapping f:X↦Y</vt:lpstr>
      <vt:lpstr>Learning Paradigms</vt:lpstr>
      <vt:lpstr>PowerPoint Presentation</vt:lpstr>
      <vt:lpstr>Supervised learning</vt:lpstr>
      <vt:lpstr>Regression</vt:lpstr>
      <vt:lpstr>Graph regression</vt:lpstr>
      <vt:lpstr>Text classification</vt:lpstr>
      <vt:lpstr>Music genre classification</vt:lpstr>
      <vt:lpstr>Image classification</vt:lpstr>
      <vt:lpstr>What is a supervised learning model?</vt:lpstr>
      <vt:lpstr>What is a supervised learning model?</vt:lpstr>
      <vt:lpstr>Image segmentation</vt:lpstr>
      <vt:lpstr>Depth estimation</vt:lpstr>
      <vt:lpstr>Pose estimation</vt:lpstr>
      <vt:lpstr>Translation</vt:lpstr>
      <vt:lpstr>Image captioning</vt:lpstr>
      <vt:lpstr>Image generation from text</vt:lpstr>
      <vt:lpstr>What do these examples have in common?</vt:lpstr>
      <vt:lpstr>PowerPoint Presentation</vt:lpstr>
      <vt:lpstr>Unsupervised Learning</vt:lpstr>
      <vt:lpstr>Unsupervised Learning</vt:lpstr>
      <vt:lpstr>Generative models</vt:lpstr>
      <vt:lpstr>Generative models</vt:lpstr>
      <vt:lpstr>Interpolation</vt:lpstr>
      <vt:lpstr>Conditional synthesis</vt:lpstr>
      <vt:lpstr>PowerPoint Presentation</vt:lpstr>
      <vt:lpstr>Reinforcement learning</vt:lpstr>
      <vt:lpstr>Example: chess</vt:lpstr>
      <vt:lpstr>Example: chess</vt:lpstr>
      <vt:lpstr>Why is this difficult?</vt:lpstr>
      <vt:lpstr>Deep Learning</vt:lpstr>
      <vt:lpstr>Family of functions</vt:lpstr>
      <vt:lpstr>Examples</vt:lpstr>
      <vt:lpstr>Examples</vt:lpstr>
      <vt:lpstr>Examples</vt:lpstr>
      <vt:lpstr>Examples</vt:lpstr>
      <vt:lpstr>ML Theory Overview</vt:lpstr>
      <vt:lpstr>Learning from data</vt:lpstr>
      <vt:lpstr>Training Error ≠ Test Error</vt:lpstr>
      <vt:lpstr>Three questions behind ML</vt:lpstr>
      <vt:lpstr>What’s next?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DSC/CS xxx - Optimization for Machine Learning Fall 2023</dc:title>
  <dc:creator>Liang, Jiaming</dc:creator>
  <cp:lastModifiedBy>Liang, Jiaming</cp:lastModifiedBy>
  <cp:revision>220</cp:revision>
  <dcterms:created xsi:type="dcterms:W3CDTF">2023-06-13T20:32:41Z</dcterms:created>
  <dcterms:modified xsi:type="dcterms:W3CDTF">2026-09-01T19:03:24Z</dcterms:modified>
</cp:coreProperties>
</file>