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</p:sldMasterIdLst>
  <p:notesMasterIdLst>
    <p:notesMasterId r:id="rId19"/>
  </p:notesMasterIdLst>
  <p:sldIdLst>
    <p:sldId id="256" r:id="rId4"/>
    <p:sldId id="258" r:id="rId5"/>
    <p:sldId id="260" r:id="rId6"/>
    <p:sldId id="261" r:id="rId7"/>
    <p:sldId id="262" r:id="rId8"/>
    <p:sldId id="263" r:id="rId9"/>
    <p:sldId id="274" r:id="rId10"/>
    <p:sldId id="265" r:id="rId11"/>
    <p:sldId id="264" r:id="rId12"/>
    <p:sldId id="266" r:id="rId13"/>
    <p:sldId id="272" r:id="rId14"/>
    <p:sldId id="271" r:id="rId15"/>
    <p:sldId id="273" r:id="rId16"/>
    <p:sldId id="269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4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21C36-3A2B-4843-80EF-55C3B13137C2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714D2-ED19-4878-918F-D01D9CF44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everyone, my name is Jiaming Liang and I’m a fourth year PhD student in Operations Research from Georgia Tech. Today I’m going to talk about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Termination of Convex QP Solvers in Mixed-Integer Model Predictive Control for Real-Time Decision Making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work done during my internship at Mitsubishi electric research with my mentors Stefano Di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Cairano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Quirynen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MERL.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the numerical simulation of a real-time vehicle decision making problem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 rectangle is the vehicle we want to control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 rectangles are the obstacles we want to avoid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blue dots are the positions of vehicle at the next 15 horizons, which is also the predicted trajectory</a:t>
            </a:r>
          </a:p>
          <a:p>
            <a:endParaRPr lang="en-US" dirty="0"/>
          </a:p>
          <a:p>
            <a:r>
              <a:rPr lang="en-US" dirty="0"/>
              <a:t>as we can see, the blue vehicle can successfully avoid the red obstacles by making lane changes, speeding up and slowing down.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3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the numbers of QP calls and QP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the time horizons.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Subplot 2 shows that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reduces the number of QP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every time horizon.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Subplot 3 illustrates this reduction in percentage.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in this particular numerical example, early termination reduces 42% of the total QP iterations.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9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figure shows the performance of early terminated QP versus those filly solved ones.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Subplot 1 shows that early termination of the IPM happens often. More specifically, about 36% of all QPs are early terminated in this particular example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fact, the number of QP iterations is 0 at times 120−140 s, i.e., the warm start leads to immediate termination of the IPM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Comparing subplots 2 and 3, one can observe that early terminated QPs take considerably less iterations than fully solved QPs.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96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let's see how effective early termination is for infeasibility detection.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table presents the number of IPM iterations for the three approaches to detect the three infeasible QPs from the MI-MPC example.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shows that early termination requires considerably less IPM iterations than the computation of a certificate of infeasibility, which is the Farkas' lemma.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early termination does not distinguish between a case of primal infeasibility or a case where the objective value exceeds the current UB.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Table I shows that warm starting can reduce the number of IPM iterations further and it can lead to immediate termination, without the need to perform any IPM iterations.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72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finally make so conclusions of our work.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proposed an efficient early termination strategy based on a projection step tailored to IPMs, in order to reduce the computational cost within the B&amp;B method in solving MI-MPC problems.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we proved that our early termination strategy can be effective for infeasibility detection and often it terminates the IPM before a certificate of infeasibility is found.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7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MI-MPC provides a general-purpose modeling framework for real-time decision making.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work, we are particularly interested in an MI-MPC formulation of a high-level motion planning task for an autonomous vehicle, including discrete decisions resulting from lane changes, static and dynamic obstacles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MI-MPC framework solves an MIQP problem at every sampling time instant.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6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MIQP formulation consists of quadratic objective function + constraints involving continuous and integer variables describing vehicle dynamics and constraints for obstacle avoidance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one can use 4 binary variables denoting the position of the vehicle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w.r.t.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obstacle and the big M method to describe the obstacle avoidance constraints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solve MIQPs to global optimality, most algorithms are based on a variant of the branch-and-bound (B&amp;B) method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Worst case: need to solve exponentially many convex (QP) relaxation problems, would be very time consuming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terminate the nodes that would not give us optimal solutions as early as possible and move onto other nodes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contribution in this work is that we proposed an early termination strategy that can prune the nodes without the need to solve convex QPs to convergence,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this strategy is also effective in infeasibility detection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at each node: QP relaxation, solver: infeasible IPM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Decompose the decision variables into x and y, Q is positive definite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formulation with Q inverse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5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standard minimum-norm projection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Recall dual feasibility=equality constraint + nonnegativity of \mu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derivation of the equivalence between the two equations can be found in our paper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zero elements in the right-hand side of (13).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projection step does not increase the residual value for the remaining optimality conditions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projection (13) aims at retaining the IPM progress towards optimum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Standard way to check the primal infeasibility is by using Farkas’ lemma,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certificates of infeasibility is expensive, numerical results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Intuitively, since the dual objective is unbounded in case of primal infeasibility, we can terminate the solver whenever the dual objective of a dual feasible solution is “large enough".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the UB from the B&amp;B optimization method as a threshold.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Prop. 4.3 shows that this intuition also holds for the IPM iterates.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Indeed, under mild assumptions, if the primal system is infeasible, then the dual objective of the iterates will be unbounded.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may lead to termination before a certificate of infeasibility is found.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4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we move onto the numerical simulation results, let's do a recap of the early termination strategy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Termination: dual obj&gt;UB when dual feasible, by which we mean …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projection is only performed when early termination is likely to happen, i.e., when dual obj&gt;UB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714D2-ED19-4878-918F-D01D9CF446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5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l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35320"/>
            <a:ext cx="10363200" cy="988935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37167"/>
            <a:ext cx="10363200" cy="20281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AADA4-4D37-A041-AA96-2E63D2193E0B}"/>
              </a:ext>
            </a:extLst>
          </p:cNvPr>
          <p:cNvSpPr txBox="1"/>
          <p:nvPr userDrawn="1"/>
        </p:nvSpPr>
        <p:spPr>
          <a:xfrm>
            <a:off x="3963525" y="4878199"/>
            <a:ext cx="42649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/>
              <a:t>MITSUBISHI ELECTRIC RESEARCH LABORATORIES (MERL)</a:t>
            </a:r>
          </a:p>
          <a:p>
            <a:pPr algn="ctr"/>
            <a:r>
              <a:rPr lang="en-US" sz="1400" b="0" dirty="0"/>
              <a:t>Cambridge, Massachusetts, USA</a:t>
            </a:r>
          </a:p>
          <a:p>
            <a:pPr algn="ctr"/>
            <a:r>
              <a:rPr lang="en-US" sz="1400" b="0" dirty="0">
                <a:hlinkClick r:id="rId2"/>
              </a:rPr>
              <a:t>http://www.merl.com</a:t>
            </a:r>
            <a:endParaRPr lang="en-US" sz="1400" b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94B154-C11D-F94D-BC35-B37D388E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9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6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" y="676257"/>
            <a:ext cx="11576304" cy="4904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245278"/>
            <a:ext cx="11576304" cy="5267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4BF60-9D06-0346-8EE0-4F0915AE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 2018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B0C5A-137D-3B40-A73E-9B37006A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BB279-FD8D-DB48-9B1D-D43560B6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3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713232"/>
            <a:ext cx="11576304" cy="57972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1B19C-261A-BA4C-8E19-2D59FC47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Dec 2018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94A62-A928-8943-A8F0-E903E87F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8762C-25CB-0445-9D62-4A5F8C85B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2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034" y="914400"/>
            <a:ext cx="11578167" cy="490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034" y="1485440"/>
            <a:ext cx="11578167" cy="5026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14688" y="6593741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C6AAD-44F2-C74C-B355-D090182CCCCF}"/>
              </a:ext>
            </a:extLst>
          </p:cNvPr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solidFill>
            <a:srgbClr val="D12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1F410F-63CE-3B4E-BFF5-05E265AF2EB9}"/>
              </a:ext>
            </a:extLst>
          </p:cNvPr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solidFill>
            <a:srgbClr val="EC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304800" y="6591778"/>
            <a:ext cx="10045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</a:rPr>
              <a:t>© MERL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B7A770-5C57-DE42-90EC-44F924C213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0896" y="211518"/>
            <a:ext cx="15240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7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0896" y="676257"/>
            <a:ext cx="11576304" cy="490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896" y="1245278"/>
            <a:ext cx="11576304" cy="5267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8656" y="6591778"/>
            <a:ext cx="774068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Dec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16927" y="6593741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90875"/>
            <a:ext cx="609600" cy="231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81E579-5BBD-4B7D-A710-B4119423A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304800" y="6591778"/>
            <a:ext cx="10045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© MERL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1F410F-63CE-3B4E-BFF5-05E265AF2EB9}"/>
              </a:ext>
            </a:extLst>
          </p:cNvPr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solidFill>
            <a:srgbClr val="EC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1B440E-C4B3-5B4E-97B1-5C1BD1885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6" y="146304"/>
            <a:ext cx="1173480" cy="4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6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2768" y="136371"/>
            <a:ext cx="10314432" cy="490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896" y="713232"/>
            <a:ext cx="11576304" cy="5798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8656" y="6591778"/>
            <a:ext cx="774068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Dec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15869" y="6593741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90875"/>
            <a:ext cx="609600" cy="231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181E579-5BBD-4B7D-A710-B4119423AC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304800" y="6591778"/>
            <a:ext cx="10045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© MERL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1F410F-63CE-3B4E-BFF5-05E265AF2EB9}"/>
              </a:ext>
            </a:extLst>
          </p:cNvPr>
          <p:cNvSpPr/>
          <p:nvPr/>
        </p:nvSpPr>
        <p:spPr>
          <a:xfrm>
            <a:off x="0" y="0"/>
            <a:ext cx="12192000" cy="71438"/>
          </a:xfrm>
          <a:prstGeom prst="rect">
            <a:avLst/>
          </a:prstGeom>
          <a:solidFill>
            <a:srgbClr val="EC2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570DF-01E0-9347-9BA3-832F860655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896" y="146304"/>
            <a:ext cx="1173480" cy="4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7.png"/><Relationship Id="rId21" Type="http://schemas.openxmlformats.org/officeDocument/2006/relationships/image" Target="../media/image40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26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80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2433E9-7A21-B244-A5C5-93CAC7386A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Early Termination of Convex QP Solvers in Mixed-Integer Model Predictive Control for Real-Time Decision Making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J. Liang</a:t>
            </a:r>
            <a:r>
              <a:rPr lang="en-US" dirty="0"/>
              <a:t> (Georgia Tech, MERL intern), S. Di </a:t>
            </a:r>
            <a:r>
              <a:rPr lang="en-US" dirty="0" err="1"/>
              <a:t>Cairano</a:t>
            </a:r>
            <a:r>
              <a:rPr lang="en-US" dirty="0"/>
              <a:t>, R. </a:t>
            </a:r>
            <a:r>
              <a:rPr lang="en-US" dirty="0" err="1"/>
              <a:t>Quirynen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sz="1800" dirty="0"/>
              <a:t>American Control Conference</a:t>
            </a:r>
            <a:br>
              <a:rPr lang="en-US" sz="1800" dirty="0"/>
            </a:br>
            <a:r>
              <a:rPr lang="en-US" sz="1800" dirty="0"/>
              <a:t>May 25-28, 2021, Virtual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4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62C088-DD21-0746-93ED-D287DABD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Simulation: Real-Time Vehicle Decision Making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5C422-4E8F-1344-B3A4-9D04A54E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BCFDE-2405-B349-B327-AFFCF599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DM_MIMPC_case3.mp4" descr="DM_MIMPC_case3.mp4">
            <a:hlinkClick r:id="" action="ppaction://media"/>
            <a:extLst>
              <a:ext uri="{FF2B5EF4-FFF2-40B4-BE49-F238E27FC236}">
                <a16:creationId xmlns:a16="http://schemas.microsoft.com/office/drawing/2014/main" id="{82FE8154-9B5E-464C-934F-ADA100BDB9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8661" t="3056" r="7195" b="4392"/>
          <a:stretch/>
        </p:blipFill>
        <p:spPr>
          <a:xfrm>
            <a:off x="1720850" y="717550"/>
            <a:ext cx="8851900" cy="568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7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680B0E-0E74-5041-A75A-46BDADD26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9" y="772748"/>
            <a:ext cx="9601200" cy="5486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92E5CD8-1511-B941-AFB2-8B374F9D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Results: QP Calls and Total Iterations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15464-36DB-4743-A5CA-BA7D5971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58E65-FF59-FE46-BA4E-F0B3B048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487AC2-5A9C-B34A-9AEA-190CE0D41E98}"/>
              </a:ext>
            </a:extLst>
          </p:cNvPr>
          <p:cNvSpPr txBox="1"/>
          <p:nvPr/>
        </p:nvSpPr>
        <p:spPr>
          <a:xfrm>
            <a:off x="1221628" y="5990840"/>
            <a:ext cx="921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Early termination </a:t>
            </a:r>
            <a:r>
              <a:rPr lang="en-US" sz="2200" b="1" dirty="0"/>
              <a:t>reduces</a:t>
            </a:r>
            <a:r>
              <a:rPr lang="en-US" sz="2200" dirty="0"/>
              <a:t> total number of QP iterations </a:t>
            </a:r>
            <a:r>
              <a:rPr lang="en-US" sz="2200" b="1" dirty="0"/>
              <a:t>by</a:t>
            </a:r>
            <a:r>
              <a:rPr lang="en-US" sz="2200" dirty="0"/>
              <a:t> </a:t>
            </a:r>
            <a:r>
              <a:rPr lang="en-US" sz="2200" b="1" dirty="0"/>
              <a:t>42%</a:t>
            </a:r>
            <a:r>
              <a:rPr lang="en-US" sz="2200" dirty="0"/>
              <a:t>.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66893FE-FD6E-0147-8AB2-9AA2EE3CA4EF}"/>
              </a:ext>
            </a:extLst>
          </p:cNvPr>
          <p:cNvSpPr txBox="1">
            <a:spLocks/>
          </p:cNvSpPr>
          <p:nvPr/>
        </p:nvSpPr>
        <p:spPr>
          <a:xfrm>
            <a:off x="2549980" y="696287"/>
            <a:ext cx="6905170" cy="490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QP calls and total iterations with and without early termination </a:t>
            </a:r>
          </a:p>
        </p:txBody>
      </p:sp>
    </p:spTree>
    <p:extLst>
      <p:ext uri="{BB962C8B-B14F-4D97-AF65-F5344CB8AC3E}">
        <p14:creationId xmlns:p14="http://schemas.microsoft.com/office/powerpoint/2010/main" val="307643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0B676A-2405-B54F-9B3B-61D29BA10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/>
          <a:stretch/>
        </p:blipFill>
        <p:spPr>
          <a:xfrm>
            <a:off x="1685676" y="205121"/>
            <a:ext cx="9210923" cy="5486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2319DA-B6BD-9C44-A281-5340B803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Results: Early Terminated versus Fully Solved QPs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6D13-B27A-3946-A08B-636B9A7D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8C847-B7D7-684D-8661-12FEA8B9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4717E8-A087-7E44-87B9-9313C2CCFA3A}"/>
              </a:ext>
            </a:extLst>
          </p:cNvPr>
          <p:cNvSpPr/>
          <p:nvPr/>
        </p:nvSpPr>
        <p:spPr>
          <a:xfrm>
            <a:off x="1572768" y="5810942"/>
            <a:ext cx="7585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Early termination benefits from warm starting IPM.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667E9-9172-BB43-8BBD-43F99BB4031E}"/>
              </a:ext>
            </a:extLst>
          </p:cNvPr>
          <p:cNvSpPr txBox="1"/>
          <p:nvPr/>
        </p:nvSpPr>
        <p:spPr>
          <a:xfrm>
            <a:off x="1572768" y="5409626"/>
            <a:ext cx="9896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Early termination happens often, </a:t>
            </a:r>
            <a:r>
              <a:rPr lang="en-US" sz="2200" b="1" dirty="0"/>
              <a:t>36%</a:t>
            </a:r>
            <a:r>
              <a:rPr lang="en-US" sz="2200" dirty="0"/>
              <a:t> of QPs are early terminated.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1E467E-F147-734B-8FA9-8C39D891AACD}"/>
              </a:ext>
            </a:extLst>
          </p:cNvPr>
          <p:cNvSpPr/>
          <p:nvPr/>
        </p:nvSpPr>
        <p:spPr>
          <a:xfrm>
            <a:off x="1572768" y="6191214"/>
            <a:ext cx="75859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Early termination takes less QP iterations.  </a:t>
            </a:r>
          </a:p>
        </p:txBody>
      </p:sp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id="{2AF88627-5FEF-CB4E-BEC7-3A58718F671B}"/>
              </a:ext>
            </a:extLst>
          </p:cNvPr>
          <p:cNvSpPr/>
          <p:nvPr/>
        </p:nvSpPr>
        <p:spPr>
          <a:xfrm flipH="1" flipV="1">
            <a:off x="2782955" y="666361"/>
            <a:ext cx="1105232" cy="118812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unrise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20">
            <a:extLst>
              <a:ext uri="{FF2B5EF4-FFF2-40B4-BE49-F238E27FC236}">
                <a16:creationId xmlns:a16="http://schemas.microsoft.com/office/drawing/2014/main" id="{AA21793F-C498-D949-9A0B-642F6C88EB94}"/>
              </a:ext>
            </a:extLst>
          </p:cNvPr>
          <p:cNvSpPr/>
          <p:nvPr/>
        </p:nvSpPr>
        <p:spPr>
          <a:xfrm flipH="1">
            <a:off x="7609397" y="2295492"/>
            <a:ext cx="1396923" cy="1209367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unrise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732BC2-AF8F-584A-AEA3-5BA8BE5B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Results: Infeasibility Detection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4DAF-F453-0847-8AA9-6E9D64D7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4364E-B2A4-A646-BE22-CFCD03D2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971EC212-8B48-0543-AA56-ABD8CC46A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817465"/>
            <a:ext cx="8191500" cy="1859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6AB8A4-D761-954C-A6FC-32100E6391B0}"/>
              </a:ext>
            </a:extLst>
          </p:cNvPr>
          <p:cNvSpPr txBox="1"/>
          <p:nvPr/>
        </p:nvSpPr>
        <p:spPr>
          <a:xfrm>
            <a:off x="3249322" y="968619"/>
            <a:ext cx="5693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Number of IPM Iterations for Certificate Versus </a:t>
            </a:r>
          </a:p>
          <a:p>
            <a:r>
              <a:rPr lang="en-US" sz="2000" b="1" i="1" dirty="0"/>
              <a:t>Early Termination With and Without Warm Starting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D3F1D8-7245-6049-9FB6-8FAC45B36A3D}"/>
              </a:ext>
            </a:extLst>
          </p:cNvPr>
          <p:cNvSpPr txBox="1"/>
          <p:nvPr/>
        </p:nvSpPr>
        <p:spPr>
          <a:xfrm>
            <a:off x="2190861" y="4201713"/>
            <a:ext cx="7810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Early termination requires </a:t>
            </a:r>
            <a:r>
              <a:rPr lang="en-US" sz="2000" b="1" dirty="0"/>
              <a:t>considerably less IPM iterations </a:t>
            </a:r>
            <a:r>
              <a:rPr lang="en-US" sz="2000" dirty="0"/>
              <a:t>than the computation of a certificate of infeasibility.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Warm starting </a:t>
            </a:r>
            <a:r>
              <a:rPr lang="en-US" sz="2000" dirty="0"/>
              <a:t>can reduce the number of IPM iterations further and it can lead to immediate termination, i.e., termination at 0 iterations.</a:t>
            </a:r>
          </a:p>
        </p:txBody>
      </p:sp>
    </p:spTree>
    <p:extLst>
      <p:ext uri="{BB962C8B-B14F-4D97-AF65-F5344CB8AC3E}">
        <p14:creationId xmlns:p14="http://schemas.microsoft.com/office/powerpoint/2010/main" val="109691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32DF2-D0FA-B246-BAEE-4FAD25CDC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0" y="795677"/>
            <a:ext cx="11444990" cy="579729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An efficient early termination strategy based on a projection step tailored to IPMs, </a:t>
            </a:r>
            <a:br>
              <a:rPr lang="en-US" sz="2200" dirty="0"/>
            </a:br>
            <a:r>
              <a:rPr lang="en-US" sz="2200" dirty="0"/>
              <a:t>in order to reduce the computational cost within B&amp;B method in solving MI-MPC.</a:t>
            </a:r>
          </a:p>
          <a:p>
            <a:endParaRPr lang="en-US" dirty="0"/>
          </a:p>
          <a:p>
            <a:r>
              <a:rPr lang="en-US" sz="2200" dirty="0"/>
              <a:t>Early termination of QP solvers in MI-MPC works well in 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terminating QPs whose objective value &gt; UB;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detecting infeasible QPs.</a:t>
            </a:r>
          </a:p>
          <a:p>
            <a:pPr marL="914400" lvl="1" indent="-457200">
              <a:buFont typeface="+mj-lt"/>
              <a:buAutoNum type="arabicParenR"/>
            </a:pPr>
            <a:endParaRPr lang="en-US" dirty="0"/>
          </a:p>
          <a:p>
            <a:r>
              <a:rPr lang="en-US" sz="2200" dirty="0"/>
              <a:t>Early termination is performed by using Newton-type IPM iterations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reuses KKT matrix factorizations for computational efficiency;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intuitively guarantees the inequality constraint, i.e., positivity in 𝜇;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projection also makes progress towards convergence.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5DAE4F-A772-CB4B-9E9B-868AC666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07961-AA07-E746-A1A2-6F9B7589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DEFD3-84AB-D843-BD32-A96F4CFB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3B8C0-E381-644E-9EA2-EDA2042208EA}"/>
              </a:ext>
            </a:extLst>
          </p:cNvPr>
          <p:cNvSpPr txBox="1"/>
          <p:nvPr/>
        </p:nvSpPr>
        <p:spPr>
          <a:xfrm>
            <a:off x="2811262" y="5375327"/>
            <a:ext cx="656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09514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File-srv1\共有2\第2営業局\0-表示標準各種（マニュアルとロゴ）\三菱電機表示標準\三菱電機ロゴ【海外用一式】ai-eps-jpg\海外 コーポレートロゴ＋CFB カラー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89" y="1962927"/>
            <a:ext cx="6745625" cy="29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8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F14694-B74B-CE4B-AAD7-AE001E230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908782"/>
            <a:ext cx="11576304" cy="5797296"/>
          </a:xfrm>
        </p:spPr>
        <p:txBody>
          <a:bodyPr>
            <a:normAutofit/>
          </a:bodyPr>
          <a:lstStyle/>
          <a:p>
            <a:r>
              <a:rPr lang="en-US" sz="2200" u="sng" dirty="0"/>
              <a:t>Switches</a:t>
            </a:r>
            <a:r>
              <a:rPr lang="en-US" sz="2200" dirty="0"/>
              <a:t> in system dynamics, e.g., contacts</a:t>
            </a:r>
          </a:p>
          <a:p>
            <a:r>
              <a:rPr lang="en-US" sz="2200" u="sng" dirty="0"/>
              <a:t>Discrete decisions</a:t>
            </a:r>
            <a:r>
              <a:rPr lang="en-US" sz="2200" dirty="0"/>
              <a:t>, e.g., pass or stay in lane</a:t>
            </a:r>
          </a:p>
          <a:p>
            <a:r>
              <a:rPr lang="en-US" sz="2200" u="sng" dirty="0"/>
              <a:t>Quantized decisions</a:t>
            </a:r>
            <a:r>
              <a:rPr lang="en-US" sz="2200" dirty="0"/>
              <a:t>, e.g., on/off actuation</a:t>
            </a:r>
          </a:p>
          <a:p>
            <a:r>
              <a:rPr lang="en-US" sz="2200" u="sng" dirty="0"/>
              <a:t>Disjoint constraint sets</a:t>
            </a:r>
            <a:r>
              <a:rPr lang="en-US" sz="2200" dirty="0"/>
              <a:t>, e.g., obstacle avoidance</a:t>
            </a:r>
          </a:p>
          <a:p>
            <a:endParaRPr lang="en-US" sz="22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B8C6A64-0426-C446-830A-8155DAA1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MPC for Real-Time Decision Making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6332B-B987-8544-AF8B-880155DA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809E2B-9FE6-684E-92BF-C44F1378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D7108BE8-F907-054D-ABEB-D9A8CF955891}"/>
              </a:ext>
            </a:extLst>
          </p:cNvPr>
          <p:cNvSpPr txBox="1">
            <a:spLocks/>
          </p:cNvSpPr>
          <p:nvPr/>
        </p:nvSpPr>
        <p:spPr bwMode="auto">
          <a:xfrm>
            <a:off x="935736" y="4683040"/>
            <a:ext cx="10119614" cy="150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+mn-lt"/>
              </a:rPr>
              <a:t>Mixed-integer quadratic programming (MIQP) </a:t>
            </a:r>
            <a:r>
              <a:rPr lang="en-US" sz="2200" dirty="0">
                <a:latin typeface="+mn-lt"/>
              </a:rPr>
              <a:t>can be used for MPC of systems with linear/piecewise-linear dynamics and with both continuous and discrete decisions, e.g.,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lane selection and continuous trajectory within the lane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22285C-EE48-7041-B0C3-87C77D057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211" y="919439"/>
            <a:ext cx="3008739" cy="2671849"/>
          </a:xfrm>
          <a:prstGeom prst="rect">
            <a:avLst/>
          </a:prstGeom>
        </p:spPr>
      </p:pic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F60CBA-A916-0648-9C81-359F1CF0DF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-1832" r="30156" b="63931"/>
          <a:stretch/>
        </p:blipFill>
        <p:spPr>
          <a:xfrm>
            <a:off x="425450" y="2854614"/>
            <a:ext cx="4292847" cy="1428377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F1C73-5278-D947-9FBA-DC4E9D4B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790" y="2864433"/>
            <a:ext cx="2057477" cy="15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0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8C6A64-0426-C446-830A-8155DAA1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Mixed-Integer MPC for Real-Time Decision Making (cont.)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6332B-B987-8544-AF8B-880155DA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809E2B-9FE6-684E-92BF-C44F1378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DAC48DF-06B3-5C4E-BEF2-ECBB56F6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27" y="2666238"/>
            <a:ext cx="4456938" cy="361995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0217C8-6EA2-D24D-8E60-C91BAE598A69}"/>
              </a:ext>
            </a:extLst>
          </p:cNvPr>
          <p:cNvCxnSpPr>
            <a:cxnSpLocks/>
          </p:cNvCxnSpPr>
          <p:nvPr/>
        </p:nvCxnSpPr>
        <p:spPr>
          <a:xfrm flipH="1">
            <a:off x="4706911" y="2566916"/>
            <a:ext cx="97886" cy="2512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1CE16C9-DF61-2047-8F2D-769E977DB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200" y="3310812"/>
            <a:ext cx="3757255" cy="2999662"/>
          </a:xfrm>
          <a:prstGeom prst="rect">
            <a:avLst/>
          </a:prstGeom>
        </p:spPr>
      </p:pic>
      <p:sp>
        <p:nvSpPr>
          <p:cNvPr id="66" name="Content Placeholder 10">
            <a:extLst>
              <a:ext uri="{FF2B5EF4-FFF2-40B4-BE49-F238E27FC236}">
                <a16:creationId xmlns:a16="http://schemas.microsoft.com/office/drawing/2014/main" id="{C8668699-A319-7140-94F1-0E237DF06C76}"/>
              </a:ext>
            </a:extLst>
          </p:cNvPr>
          <p:cNvSpPr txBox="1">
            <a:spLocks/>
          </p:cNvSpPr>
          <p:nvPr/>
        </p:nvSpPr>
        <p:spPr>
          <a:xfrm>
            <a:off x="310896" y="908782"/>
            <a:ext cx="11576304" cy="5797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u="sng" dirty="0"/>
              <a:t>Switches</a:t>
            </a:r>
            <a:r>
              <a:rPr lang="en-US" sz="2200" dirty="0"/>
              <a:t> in system dynamics, e.g., contacts</a:t>
            </a:r>
          </a:p>
          <a:p>
            <a:r>
              <a:rPr lang="en-US" sz="2200" u="sng" dirty="0"/>
              <a:t>Discrete decisions</a:t>
            </a:r>
            <a:r>
              <a:rPr lang="en-US" sz="2200" dirty="0"/>
              <a:t>, e.g., pass or stay in lane</a:t>
            </a:r>
          </a:p>
          <a:p>
            <a:r>
              <a:rPr lang="en-US" sz="2200" u="sng" dirty="0"/>
              <a:t>Quantized decisions</a:t>
            </a:r>
            <a:r>
              <a:rPr lang="en-US" sz="2200" dirty="0"/>
              <a:t>, e.g., on/off actuation</a:t>
            </a:r>
          </a:p>
          <a:p>
            <a:r>
              <a:rPr lang="en-US" sz="2200" u="sng" dirty="0"/>
              <a:t>Disjoint constraint sets</a:t>
            </a:r>
            <a:r>
              <a:rPr lang="en-US" sz="2200" dirty="0"/>
              <a:t>, e.g., obstacle avoidance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000" dirty="0"/>
              <a:t>For example, using big-M formulation and 4 binary variables:</a:t>
            </a:r>
          </a:p>
        </p:txBody>
      </p:sp>
    </p:spTree>
    <p:extLst>
      <p:ext uri="{BB962C8B-B14F-4D97-AF65-F5344CB8AC3E}">
        <p14:creationId xmlns:p14="http://schemas.microsoft.com/office/powerpoint/2010/main" val="6163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6ED513-320A-D542-8BC8-9BDB699A3E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Procedure can be represented by using binary trees</a:t>
                </a:r>
              </a:p>
              <a:p>
                <a:r>
                  <a:rPr lang="en-US" sz="2000" dirty="0"/>
                  <a:t>Convex QP relaxations solved to obtain </a:t>
                </a:r>
                <a:r>
                  <a:rPr lang="en-US" sz="2000" b="1" dirty="0"/>
                  <a:t>lower bounds (LB)</a:t>
                </a:r>
              </a:p>
              <a:p>
                <a:r>
                  <a:rPr lang="en-US" sz="2000" dirty="0"/>
                  <a:t>Each integer-feasible solution forms an </a:t>
                </a:r>
                <a:r>
                  <a:rPr lang="en-US" sz="2000" b="1" dirty="0"/>
                  <a:t>upper bound (UB) </a:t>
                </a:r>
                <a:r>
                  <a:rPr lang="en-US" sz="2000" dirty="0"/>
                  <a:t>for the MIQP solution</a:t>
                </a:r>
              </a:p>
              <a:p>
                <a:r>
                  <a:rPr lang="en-US" sz="2000" dirty="0"/>
                  <a:t>B&amp;B is a process that brings UB down and LB up, and the gap converges to 0</a:t>
                </a:r>
              </a:p>
              <a:p>
                <a:r>
                  <a:rPr lang="en-US" sz="2000" dirty="0"/>
                  <a:t>A node can be pruned due to LB &gt; UB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000" dirty="0"/>
                  <a:t>) or infeasibility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B6ED513-320A-D542-8BC8-9BDB699A3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8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B106AFE-DCF1-304B-9F57-1D809BC2D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Branch-and-Bound Algorithm for MIQP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38366-BAEC-8F49-ABC1-A2B449A3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840EC-4789-7540-8041-62BF88E39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ight Arrow 12">
            <a:extLst>
              <a:ext uri="{FF2B5EF4-FFF2-40B4-BE49-F238E27FC236}">
                <a16:creationId xmlns:a16="http://schemas.microsoft.com/office/drawing/2014/main" id="{EF20D530-C321-4343-AB92-13B570DCC912}"/>
              </a:ext>
            </a:extLst>
          </p:cNvPr>
          <p:cNvSpPr/>
          <p:nvPr/>
        </p:nvSpPr>
        <p:spPr>
          <a:xfrm>
            <a:off x="7767971" y="781513"/>
            <a:ext cx="640081" cy="2382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E25739-DCC5-874F-9408-41332A07D363}"/>
              </a:ext>
            </a:extLst>
          </p:cNvPr>
          <p:cNvSpPr/>
          <p:nvPr/>
        </p:nvSpPr>
        <p:spPr>
          <a:xfrm>
            <a:off x="9914556" y="900628"/>
            <a:ext cx="640080" cy="640080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8">
                <a:extLst>
                  <a:ext uri="{FF2B5EF4-FFF2-40B4-BE49-F238E27FC236}">
                    <a16:creationId xmlns:a16="http://schemas.microsoft.com/office/drawing/2014/main" id="{F5BA3A1C-2348-084C-97E6-9D32DB87B3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16411" y="1061623"/>
                <a:ext cx="1451955" cy="3268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25" name="Content Placeholder 8">
                <a:extLst>
                  <a:ext uri="{FF2B5EF4-FFF2-40B4-BE49-F238E27FC236}">
                    <a16:creationId xmlns:a16="http://schemas.microsoft.com/office/drawing/2014/main" id="{F5BA3A1C-2348-084C-97E6-9D32DB87B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411" y="1061623"/>
                <a:ext cx="1451955" cy="3268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E2788CF-3263-D941-B447-7EDA2244CB91}"/>
              </a:ext>
            </a:extLst>
          </p:cNvPr>
          <p:cNvSpPr/>
          <p:nvPr/>
        </p:nvSpPr>
        <p:spPr>
          <a:xfrm>
            <a:off x="10624443" y="174145"/>
            <a:ext cx="640080" cy="640080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8">
                <a:extLst>
                  <a:ext uri="{FF2B5EF4-FFF2-40B4-BE49-F238E27FC236}">
                    <a16:creationId xmlns:a16="http://schemas.microsoft.com/office/drawing/2014/main" id="{898D1E60-DE19-DF49-B7E3-E1C16BCD25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46470" y="321692"/>
                <a:ext cx="1451955" cy="3444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1" name="Content Placeholder 8">
                <a:extLst>
                  <a:ext uri="{FF2B5EF4-FFF2-40B4-BE49-F238E27FC236}">
                    <a16:creationId xmlns:a16="http://schemas.microsoft.com/office/drawing/2014/main" id="{898D1E60-DE19-DF49-B7E3-E1C16BCD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70" y="321692"/>
                <a:ext cx="1451955" cy="3444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8CBB8DAB-344C-F148-BBC6-F3B127E86E81}"/>
              </a:ext>
            </a:extLst>
          </p:cNvPr>
          <p:cNvSpPr/>
          <p:nvPr/>
        </p:nvSpPr>
        <p:spPr>
          <a:xfrm>
            <a:off x="11340014" y="900628"/>
            <a:ext cx="640080" cy="640080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8">
                <a:extLst>
                  <a:ext uri="{FF2B5EF4-FFF2-40B4-BE49-F238E27FC236}">
                    <a16:creationId xmlns:a16="http://schemas.microsoft.com/office/drawing/2014/main" id="{FDE495A7-6886-1B4D-B5AA-6D0B17B8C0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8765" y="1061623"/>
                <a:ext cx="1451955" cy="4521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5" name="Content Placeholder 8">
                <a:extLst>
                  <a:ext uri="{FF2B5EF4-FFF2-40B4-BE49-F238E27FC236}">
                    <a16:creationId xmlns:a16="http://schemas.microsoft.com/office/drawing/2014/main" id="{FDE495A7-6886-1B4D-B5AA-6D0B17B8C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765" y="1061623"/>
                <a:ext cx="1451955" cy="4521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DA8DE922-BD83-0645-8EDE-8DF4BDB60511}"/>
              </a:ext>
            </a:extLst>
          </p:cNvPr>
          <p:cNvSpPr/>
          <p:nvPr/>
        </p:nvSpPr>
        <p:spPr>
          <a:xfrm>
            <a:off x="9223267" y="2248708"/>
            <a:ext cx="640080" cy="640080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8">
                <a:extLst>
                  <a:ext uri="{FF2B5EF4-FFF2-40B4-BE49-F238E27FC236}">
                    <a16:creationId xmlns:a16="http://schemas.microsoft.com/office/drawing/2014/main" id="{A2166CDD-349A-9F44-A168-023B629CF2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5294" y="2409703"/>
                <a:ext cx="1451955" cy="4521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7" name="Content Placeholder 8">
                <a:extLst>
                  <a:ext uri="{FF2B5EF4-FFF2-40B4-BE49-F238E27FC236}">
                    <a16:creationId xmlns:a16="http://schemas.microsoft.com/office/drawing/2014/main" id="{A2166CDD-349A-9F44-A168-023B629CF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294" y="2409703"/>
                <a:ext cx="1451955" cy="452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834A3984-49CF-9940-944E-0B6BCC01E583}"/>
              </a:ext>
            </a:extLst>
          </p:cNvPr>
          <p:cNvSpPr/>
          <p:nvPr/>
        </p:nvSpPr>
        <p:spPr>
          <a:xfrm>
            <a:off x="10606014" y="2209370"/>
            <a:ext cx="640080" cy="640080"/>
          </a:xfrm>
          <a:prstGeom prst="ellipse">
            <a:avLst/>
          </a:prstGeom>
          <a:solidFill>
            <a:srgbClr val="FF0000">
              <a:alpha val="1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8">
                <a:extLst>
                  <a:ext uri="{FF2B5EF4-FFF2-40B4-BE49-F238E27FC236}">
                    <a16:creationId xmlns:a16="http://schemas.microsoft.com/office/drawing/2014/main" id="{E6E67793-CAE2-6844-A24C-C8B1AA7DB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28041" y="2370365"/>
                <a:ext cx="1451955" cy="4521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39" name="Content Placeholder 8">
                <a:extLst>
                  <a:ext uri="{FF2B5EF4-FFF2-40B4-BE49-F238E27FC236}">
                    <a16:creationId xmlns:a16="http://schemas.microsoft.com/office/drawing/2014/main" id="{E6E67793-CAE2-6844-A24C-C8B1AA7DB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041" y="2370365"/>
                <a:ext cx="1451955" cy="4521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ABB8A96-D692-FE4A-9558-66E0A1B7F690}"/>
              </a:ext>
            </a:extLst>
          </p:cNvPr>
          <p:cNvCxnSpPr>
            <a:cxnSpLocks/>
            <a:stCxn id="30" idx="3"/>
            <a:endCxn id="24" idx="0"/>
          </p:cNvCxnSpPr>
          <p:nvPr/>
        </p:nvCxnSpPr>
        <p:spPr>
          <a:xfrm flipH="1">
            <a:off x="10234596" y="720487"/>
            <a:ext cx="483585" cy="18014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4294994-F394-874B-BCF3-4383798BA15C}"/>
              </a:ext>
            </a:extLst>
          </p:cNvPr>
          <p:cNvCxnSpPr>
            <a:cxnSpLocks/>
            <a:stCxn id="30" idx="5"/>
            <a:endCxn id="34" idx="0"/>
          </p:cNvCxnSpPr>
          <p:nvPr/>
        </p:nvCxnSpPr>
        <p:spPr>
          <a:xfrm>
            <a:off x="11170785" y="720487"/>
            <a:ext cx="489269" cy="180141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1AE16F7-8E27-B943-A684-0AED1C97AA9F}"/>
              </a:ext>
            </a:extLst>
          </p:cNvPr>
          <p:cNvCxnSpPr>
            <a:cxnSpLocks/>
            <a:stCxn id="24" idx="3"/>
          </p:cNvCxnSpPr>
          <p:nvPr/>
        </p:nvCxnSpPr>
        <p:spPr>
          <a:xfrm flipH="1">
            <a:off x="9533638" y="1446970"/>
            <a:ext cx="474656" cy="798359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A8619B1-463A-EC44-8930-5DBCABB4E926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0461925" y="1458172"/>
            <a:ext cx="464129" cy="75119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876AE44-3D44-B740-A7D5-8F2694AC3CF5}"/>
              </a:ext>
            </a:extLst>
          </p:cNvPr>
          <p:cNvSpPr/>
          <p:nvPr/>
        </p:nvSpPr>
        <p:spPr>
          <a:xfrm>
            <a:off x="2913954" y="3442351"/>
            <a:ext cx="436283" cy="39444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52D2333-EE8C-D147-8F9F-C117544CE6FB}"/>
              </a:ext>
            </a:extLst>
          </p:cNvPr>
          <p:cNvSpPr/>
          <p:nvPr/>
        </p:nvSpPr>
        <p:spPr>
          <a:xfrm>
            <a:off x="2040947" y="4205472"/>
            <a:ext cx="436283" cy="39444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6A0C961-CEC3-6847-8150-C9FB5B64D5EB}"/>
              </a:ext>
            </a:extLst>
          </p:cNvPr>
          <p:cNvCxnSpPr>
            <a:stCxn id="49" idx="5"/>
            <a:endCxn id="57" idx="0"/>
          </p:cNvCxnSpPr>
          <p:nvPr/>
        </p:nvCxnSpPr>
        <p:spPr>
          <a:xfrm>
            <a:off x="3286345" y="3779033"/>
            <a:ext cx="739512" cy="426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D684BC2-99F0-2B4D-85D2-4D68FE5D915F}"/>
              </a:ext>
            </a:extLst>
          </p:cNvPr>
          <p:cNvCxnSpPr>
            <a:stCxn id="49" idx="3"/>
            <a:endCxn id="50" idx="0"/>
          </p:cNvCxnSpPr>
          <p:nvPr/>
        </p:nvCxnSpPr>
        <p:spPr>
          <a:xfrm flipH="1">
            <a:off x="2259089" y="3779033"/>
            <a:ext cx="718757" cy="426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CD0CAA6F-1F11-944E-98CD-A4FE313E041D}"/>
              </a:ext>
            </a:extLst>
          </p:cNvPr>
          <p:cNvSpPr/>
          <p:nvPr/>
        </p:nvSpPr>
        <p:spPr>
          <a:xfrm>
            <a:off x="1667066" y="5008984"/>
            <a:ext cx="436283" cy="39444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CD19D82-FCB9-D647-9D94-24C848F789B8}"/>
              </a:ext>
            </a:extLst>
          </p:cNvPr>
          <p:cNvSpPr/>
          <p:nvPr/>
        </p:nvSpPr>
        <p:spPr>
          <a:xfrm>
            <a:off x="2415236" y="5008984"/>
            <a:ext cx="436283" cy="39444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A8C31B5-FA31-4C42-9B55-D3FC1066D828}"/>
              </a:ext>
            </a:extLst>
          </p:cNvPr>
          <p:cNvCxnSpPr>
            <a:stCxn id="50" idx="5"/>
            <a:endCxn id="54" idx="0"/>
          </p:cNvCxnSpPr>
          <p:nvPr/>
        </p:nvCxnSpPr>
        <p:spPr>
          <a:xfrm>
            <a:off x="2413338" y="4542154"/>
            <a:ext cx="220040" cy="466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CCCA02B-9946-B44A-A769-59CCDD0FAA31}"/>
              </a:ext>
            </a:extLst>
          </p:cNvPr>
          <p:cNvCxnSpPr>
            <a:stCxn id="50" idx="3"/>
            <a:endCxn id="53" idx="0"/>
          </p:cNvCxnSpPr>
          <p:nvPr/>
        </p:nvCxnSpPr>
        <p:spPr>
          <a:xfrm flipH="1">
            <a:off x="1885208" y="4542154"/>
            <a:ext cx="219631" cy="466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12DF373-76DB-E24E-AD3C-3A8EA9A94622}"/>
              </a:ext>
            </a:extLst>
          </p:cNvPr>
          <p:cNvSpPr/>
          <p:nvPr/>
        </p:nvSpPr>
        <p:spPr>
          <a:xfrm>
            <a:off x="3807715" y="4205472"/>
            <a:ext cx="436283" cy="39444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A89CF70-C56E-D44A-9248-3DF92464DF61}"/>
              </a:ext>
            </a:extLst>
          </p:cNvPr>
          <p:cNvSpPr/>
          <p:nvPr/>
        </p:nvSpPr>
        <p:spPr>
          <a:xfrm>
            <a:off x="3433834" y="5008984"/>
            <a:ext cx="436283" cy="39444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51BEBEA-EE8D-874B-BF1D-691EFB914C83}"/>
              </a:ext>
            </a:extLst>
          </p:cNvPr>
          <p:cNvSpPr/>
          <p:nvPr/>
        </p:nvSpPr>
        <p:spPr>
          <a:xfrm>
            <a:off x="4182004" y="5008984"/>
            <a:ext cx="436283" cy="394447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AD7EC07-5B11-CD45-BE5C-659745300D40}"/>
              </a:ext>
            </a:extLst>
          </p:cNvPr>
          <p:cNvCxnSpPr>
            <a:stCxn id="57" idx="5"/>
            <a:endCxn id="59" idx="0"/>
          </p:cNvCxnSpPr>
          <p:nvPr/>
        </p:nvCxnSpPr>
        <p:spPr>
          <a:xfrm>
            <a:off x="4180106" y="4542154"/>
            <a:ext cx="220040" cy="466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68228B1-3BD3-584C-B08D-EA445F550EE1}"/>
              </a:ext>
            </a:extLst>
          </p:cNvPr>
          <p:cNvCxnSpPr>
            <a:stCxn id="57" idx="3"/>
            <a:endCxn id="58" idx="0"/>
          </p:cNvCxnSpPr>
          <p:nvPr/>
        </p:nvCxnSpPr>
        <p:spPr>
          <a:xfrm flipH="1">
            <a:off x="3651976" y="4542154"/>
            <a:ext cx="219631" cy="466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8">
                <a:extLst>
                  <a:ext uri="{FF2B5EF4-FFF2-40B4-BE49-F238E27FC236}">
                    <a16:creationId xmlns:a16="http://schemas.microsoft.com/office/drawing/2014/main" id="{3F915193-6BA2-B544-ACC0-22750458D0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3368" y="3510287"/>
                <a:ext cx="486279" cy="334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Content Placeholder 8">
                <a:extLst>
                  <a:ext uri="{FF2B5EF4-FFF2-40B4-BE49-F238E27FC236}">
                    <a16:creationId xmlns:a16="http://schemas.microsoft.com/office/drawing/2014/main" id="{3F915193-6BA2-B544-ACC0-22750458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368" y="3510287"/>
                <a:ext cx="486279" cy="3349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8">
                <a:extLst>
                  <a:ext uri="{FF2B5EF4-FFF2-40B4-BE49-F238E27FC236}">
                    <a16:creationId xmlns:a16="http://schemas.microsoft.com/office/drawing/2014/main" id="{9CF82515-4FE7-9C47-800E-FA6C49CDC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5949" y="4240752"/>
                <a:ext cx="486279" cy="334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Content Placeholder 8">
                <a:extLst>
                  <a:ext uri="{FF2B5EF4-FFF2-40B4-BE49-F238E27FC236}">
                    <a16:creationId xmlns:a16="http://schemas.microsoft.com/office/drawing/2014/main" id="{9CF82515-4FE7-9C47-800E-FA6C49CDC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49" y="4240752"/>
                <a:ext cx="486279" cy="3349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8">
                <a:extLst>
                  <a:ext uri="{FF2B5EF4-FFF2-40B4-BE49-F238E27FC236}">
                    <a16:creationId xmlns:a16="http://schemas.microsoft.com/office/drawing/2014/main" id="{3A409F8A-D825-C347-8CBD-DD430FB425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6227" y="4242826"/>
                <a:ext cx="486279" cy="334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4" name="Content Placeholder 8">
                <a:extLst>
                  <a:ext uri="{FF2B5EF4-FFF2-40B4-BE49-F238E27FC236}">
                    <a16:creationId xmlns:a16="http://schemas.microsoft.com/office/drawing/2014/main" id="{3A409F8A-D825-C347-8CBD-DD430FB42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227" y="4242826"/>
                <a:ext cx="486279" cy="3349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8">
                <a:extLst>
                  <a:ext uri="{FF2B5EF4-FFF2-40B4-BE49-F238E27FC236}">
                    <a16:creationId xmlns:a16="http://schemas.microsoft.com/office/drawing/2014/main" id="{A20772DA-3DA7-FC41-A767-410255C9E4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3800" y="5068453"/>
                <a:ext cx="486279" cy="334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Content Placeholder 8">
                <a:extLst>
                  <a:ext uri="{FF2B5EF4-FFF2-40B4-BE49-F238E27FC236}">
                    <a16:creationId xmlns:a16="http://schemas.microsoft.com/office/drawing/2014/main" id="{A20772DA-3DA7-FC41-A767-410255C9E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00" y="5068453"/>
                <a:ext cx="486279" cy="3349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8">
                <a:extLst>
                  <a:ext uri="{FF2B5EF4-FFF2-40B4-BE49-F238E27FC236}">
                    <a16:creationId xmlns:a16="http://schemas.microsoft.com/office/drawing/2014/main" id="{D0AA6C00-AE51-B94F-88BA-A3263FC1E8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0238" y="5046370"/>
                <a:ext cx="486279" cy="334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Content Placeholder 8">
                <a:extLst>
                  <a:ext uri="{FF2B5EF4-FFF2-40B4-BE49-F238E27FC236}">
                    <a16:creationId xmlns:a16="http://schemas.microsoft.com/office/drawing/2014/main" id="{D0AA6C00-AE51-B94F-88BA-A3263FC1E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38" y="5046370"/>
                <a:ext cx="486279" cy="3349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8">
                <a:extLst>
                  <a:ext uri="{FF2B5EF4-FFF2-40B4-BE49-F238E27FC236}">
                    <a16:creationId xmlns:a16="http://schemas.microsoft.com/office/drawing/2014/main" id="{AB9BD962-F95A-E441-8BBA-DC8A9324F2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8835" y="5053958"/>
                <a:ext cx="486279" cy="334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Content Placeholder 8">
                <a:extLst>
                  <a:ext uri="{FF2B5EF4-FFF2-40B4-BE49-F238E27FC236}">
                    <a16:creationId xmlns:a16="http://schemas.microsoft.com/office/drawing/2014/main" id="{AB9BD962-F95A-E441-8BBA-DC8A9324F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835" y="5053958"/>
                <a:ext cx="486279" cy="33497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8">
                <a:extLst>
                  <a:ext uri="{FF2B5EF4-FFF2-40B4-BE49-F238E27FC236}">
                    <a16:creationId xmlns:a16="http://schemas.microsoft.com/office/drawing/2014/main" id="{CE39BEB0-322A-B943-B48A-F8D930142F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7006" y="5053958"/>
                <a:ext cx="486279" cy="334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Content Placeholder 8">
                <a:extLst>
                  <a:ext uri="{FF2B5EF4-FFF2-40B4-BE49-F238E27FC236}">
                    <a16:creationId xmlns:a16="http://schemas.microsoft.com/office/drawing/2014/main" id="{CE39BEB0-322A-B943-B48A-F8D930142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006" y="5053958"/>
                <a:ext cx="486279" cy="33497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8">
                <a:extLst>
                  <a:ext uri="{FF2B5EF4-FFF2-40B4-BE49-F238E27FC236}">
                    <a16:creationId xmlns:a16="http://schemas.microsoft.com/office/drawing/2014/main" id="{DE6C9603-4F5D-704C-9FA3-F5601581A1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6970" y="3310838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Content Placeholder 8">
                <a:extLst>
                  <a:ext uri="{FF2B5EF4-FFF2-40B4-BE49-F238E27FC236}">
                    <a16:creationId xmlns:a16="http://schemas.microsoft.com/office/drawing/2014/main" id="{DE6C9603-4F5D-704C-9FA3-F5601581A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970" y="3310838"/>
                <a:ext cx="881494" cy="3287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8">
                <a:extLst>
                  <a:ext uri="{FF2B5EF4-FFF2-40B4-BE49-F238E27FC236}">
                    <a16:creationId xmlns:a16="http://schemas.microsoft.com/office/drawing/2014/main" id="{E56A339F-1DB6-9143-A71C-A5B7DA8691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92780" y="4201124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Content Placeholder 8">
                <a:extLst>
                  <a:ext uri="{FF2B5EF4-FFF2-40B4-BE49-F238E27FC236}">
                    <a16:creationId xmlns:a16="http://schemas.microsoft.com/office/drawing/2014/main" id="{E56A339F-1DB6-9143-A71C-A5B7DA869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80" y="4201124"/>
                <a:ext cx="881494" cy="3287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8">
                <a:extLst>
                  <a:ext uri="{FF2B5EF4-FFF2-40B4-BE49-F238E27FC236}">
                    <a16:creationId xmlns:a16="http://schemas.microsoft.com/office/drawing/2014/main" id="{AB9479E8-0C20-934C-9A1D-C670784036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5173" y="4205472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Content Placeholder 8">
                <a:extLst>
                  <a:ext uri="{FF2B5EF4-FFF2-40B4-BE49-F238E27FC236}">
                    <a16:creationId xmlns:a16="http://schemas.microsoft.com/office/drawing/2014/main" id="{AB9479E8-0C20-934C-9A1D-C67078403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73" y="4205472"/>
                <a:ext cx="881494" cy="3287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8">
                <a:extLst>
                  <a:ext uri="{FF2B5EF4-FFF2-40B4-BE49-F238E27FC236}">
                    <a16:creationId xmlns:a16="http://schemas.microsoft.com/office/drawing/2014/main" id="{B4D06CA4-6BB8-0F43-8373-16E4902D4A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9780" y="5464391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2" name="Content Placeholder 8">
                <a:extLst>
                  <a:ext uri="{FF2B5EF4-FFF2-40B4-BE49-F238E27FC236}">
                    <a16:creationId xmlns:a16="http://schemas.microsoft.com/office/drawing/2014/main" id="{B4D06CA4-6BB8-0F43-8373-16E4902D4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80" y="5464391"/>
                <a:ext cx="881494" cy="3287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8">
                <a:extLst>
                  <a:ext uri="{FF2B5EF4-FFF2-40B4-BE49-F238E27FC236}">
                    <a16:creationId xmlns:a16="http://schemas.microsoft.com/office/drawing/2014/main" id="{5B0E6296-6512-7D42-B031-EA415ECD47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00251" y="5464391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Content Placeholder 8">
                <a:extLst>
                  <a:ext uri="{FF2B5EF4-FFF2-40B4-BE49-F238E27FC236}">
                    <a16:creationId xmlns:a16="http://schemas.microsoft.com/office/drawing/2014/main" id="{5B0E6296-6512-7D42-B031-EA415ECD4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251" y="5464391"/>
                <a:ext cx="881494" cy="3287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8">
                <a:extLst>
                  <a:ext uri="{FF2B5EF4-FFF2-40B4-BE49-F238E27FC236}">
                    <a16:creationId xmlns:a16="http://schemas.microsoft.com/office/drawing/2014/main" id="{C6302226-6E98-2C48-B025-75BC98C30E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4363" y="5464391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Content Placeholder 8">
                <a:extLst>
                  <a:ext uri="{FF2B5EF4-FFF2-40B4-BE49-F238E27FC236}">
                    <a16:creationId xmlns:a16="http://schemas.microsoft.com/office/drawing/2014/main" id="{C6302226-6E98-2C48-B025-75BC98C30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63" y="5464391"/>
                <a:ext cx="881494" cy="32873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8">
                <a:extLst>
                  <a:ext uri="{FF2B5EF4-FFF2-40B4-BE49-F238E27FC236}">
                    <a16:creationId xmlns:a16="http://schemas.microsoft.com/office/drawing/2014/main" id="{FFD0B3BE-128A-7846-A030-379DE93B82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3581" y="5464391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a:rPr lang="en-US" sz="140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140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5" name="Content Placeholder 8">
                <a:extLst>
                  <a:ext uri="{FF2B5EF4-FFF2-40B4-BE49-F238E27FC236}">
                    <a16:creationId xmlns:a16="http://schemas.microsoft.com/office/drawing/2014/main" id="{FFD0B3BE-128A-7846-A030-379DE93B8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581" y="5464391"/>
                <a:ext cx="881494" cy="3287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8">
                <a:extLst>
                  <a:ext uri="{FF2B5EF4-FFF2-40B4-BE49-F238E27FC236}">
                    <a16:creationId xmlns:a16="http://schemas.microsoft.com/office/drawing/2014/main" id="{4C489D34-1F9E-4F4E-8674-0263EAD71C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8177" y="3779033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20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i="1" smtClean="0">
                          <a:latin typeface="Cambria Math"/>
                        </a:rPr>
                        <m:t>←0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6" name="Content Placeholder 8">
                <a:extLst>
                  <a:ext uri="{FF2B5EF4-FFF2-40B4-BE49-F238E27FC236}">
                    <a16:creationId xmlns:a16="http://schemas.microsoft.com/office/drawing/2014/main" id="{4C489D34-1F9E-4F4E-8674-0263EAD7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77" y="3779033"/>
                <a:ext cx="881494" cy="32873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8">
                <a:extLst>
                  <a:ext uri="{FF2B5EF4-FFF2-40B4-BE49-F238E27FC236}">
                    <a16:creationId xmlns:a16="http://schemas.microsoft.com/office/drawing/2014/main" id="{4247B11C-743E-3C4E-A54B-29F679D445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2815" y="4630399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2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i="1" smtClean="0">
                          <a:latin typeface="Cambria Math"/>
                        </a:rPr>
                        <m:t>←0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7" name="Content Placeholder 8">
                <a:extLst>
                  <a:ext uri="{FF2B5EF4-FFF2-40B4-BE49-F238E27FC236}">
                    <a16:creationId xmlns:a16="http://schemas.microsoft.com/office/drawing/2014/main" id="{4247B11C-743E-3C4E-A54B-29F679D44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15" y="4630399"/>
                <a:ext cx="881494" cy="32873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8">
                <a:extLst>
                  <a:ext uri="{FF2B5EF4-FFF2-40B4-BE49-F238E27FC236}">
                    <a16:creationId xmlns:a16="http://schemas.microsoft.com/office/drawing/2014/main" id="{B6F70F9B-3D41-F94E-8B5E-CF32224AF1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20858" y="4615159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2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i="1" smtClean="0">
                          <a:latin typeface="Cambria Math"/>
                        </a:rPr>
                        <m:t>←0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8" name="Content Placeholder 8">
                <a:extLst>
                  <a:ext uri="{FF2B5EF4-FFF2-40B4-BE49-F238E27FC236}">
                    <a16:creationId xmlns:a16="http://schemas.microsoft.com/office/drawing/2014/main" id="{B6F70F9B-3D41-F94E-8B5E-CF32224AF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858" y="4615159"/>
                <a:ext cx="881494" cy="32873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8">
                <a:extLst>
                  <a:ext uri="{FF2B5EF4-FFF2-40B4-BE49-F238E27FC236}">
                    <a16:creationId xmlns:a16="http://schemas.microsoft.com/office/drawing/2014/main" id="{B595C74A-1FD6-B54F-8797-9DE3407AA8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5490" y="4625260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2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i="1" smtClean="0">
                          <a:latin typeface="Cambria Math"/>
                        </a:rPr>
                        <m:t>←1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9" name="Content Placeholder 8">
                <a:extLst>
                  <a:ext uri="{FF2B5EF4-FFF2-40B4-BE49-F238E27FC236}">
                    <a16:creationId xmlns:a16="http://schemas.microsoft.com/office/drawing/2014/main" id="{B595C74A-1FD6-B54F-8797-9DE3407AA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490" y="4625260"/>
                <a:ext cx="881494" cy="32873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8">
                <a:extLst>
                  <a:ext uri="{FF2B5EF4-FFF2-40B4-BE49-F238E27FC236}">
                    <a16:creationId xmlns:a16="http://schemas.microsoft.com/office/drawing/2014/main" id="{9F4C53C7-3603-EC4F-A521-A9AE88FFC9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3925" y="4611201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20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i="1" smtClean="0">
                          <a:latin typeface="Cambria Math"/>
                        </a:rPr>
                        <m:t>←1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0" name="Content Placeholder 8">
                <a:extLst>
                  <a:ext uri="{FF2B5EF4-FFF2-40B4-BE49-F238E27FC236}">
                    <a16:creationId xmlns:a16="http://schemas.microsoft.com/office/drawing/2014/main" id="{9F4C53C7-3603-EC4F-A521-A9AE88FFC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925" y="4611201"/>
                <a:ext cx="881494" cy="32873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8">
                <a:extLst>
                  <a:ext uri="{FF2B5EF4-FFF2-40B4-BE49-F238E27FC236}">
                    <a16:creationId xmlns:a16="http://schemas.microsoft.com/office/drawing/2014/main" id="{8287CAD5-FB54-1148-92FA-6F7A1D393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0810" y="3763793"/>
                <a:ext cx="881494" cy="3287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20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i="1" smtClean="0">
                          <a:latin typeface="Cambria Math"/>
                        </a:rPr>
                        <m:t>←1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1" name="Content Placeholder 8">
                <a:extLst>
                  <a:ext uri="{FF2B5EF4-FFF2-40B4-BE49-F238E27FC236}">
                    <a16:creationId xmlns:a16="http://schemas.microsoft.com/office/drawing/2014/main" id="{8287CAD5-FB54-1148-92FA-6F7A1D393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810" y="3763793"/>
                <a:ext cx="881494" cy="32873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8">
                <a:extLst>
                  <a:ext uri="{FF2B5EF4-FFF2-40B4-BE49-F238E27FC236}">
                    <a16:creationId xmlns:a16="http://schemas.microsoft.com/office/drawing/2014/main" id="{FD5BA79D-164B-824E-846C-EBB4B0E832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3601" y="2919045"/>
                <a:ext cx="450125" cy="1073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u="sng" dirty="0"/>
                  <a:t>LB: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2" name="Content Placeholder 8">
                <a:extLst>
                  <a:ext uri="{FF2B5EF4-FFF2-40B4-BE49-F238E27FC236}">
                    <a16:creationId xmlns:a16="http://schemas.microsoft.com/office/drawing/2014/main" id="{FD5BA79D-164B-824E-846C-EBB4B0E83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601" y="2919045"/>
                <a:ext cx="450125" cy="1073208"/>
              </a:xfrm>
              <a:prstGeom prst="rect">
                <a:avLst/>
              </a:prstGeom>
              <a:blipFill>
                <a:blip r:embed="rId29"/>
                <a:stretch>
                  <a:fillRect l="-5405" t="-3488" r="-270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8">
                <a:extLst>
                  <a:ext uri="{FF2B5EF4-FFF2-40B4-BE49-F238E27FC236}">
                    <a16:creationId xmlns:a16="http://schemas.microsoft.com/office/drawing/2014/main" id="{20B7DD52-BE2C-F542-97B4-C59A1B8B8A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5103" y="2920115"/>
                <a:ext cx="498137" cy="10721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Char char="–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u="sng" dirty="0"/>
                  <a:t>UB: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∞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en-US" sz="16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83" name="Content Placeholder 8">
                <a:extLst>
                  <a:ext uri="{FF2B5EF4-FFF2-40B4-BE49-F238E27FC236}">
                    <a16:creationId xmlns:a16="http://schemas.microsoft.com/office/drawing/2014/main" id="{20B7DD52-BE2C-F542-97B4-C59A1B8B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03" y="2920115"/>
                <a:ext cx="498137" cy="1072138"/>
              </a:xfrm>
              <a:prstGeom prst="rect">
                <a:avLst/>
              </a:prstGeom>
              <a:blipFill>
                <a:blip r:embed="rId30"/>
                <a:stretch>
                  <a:fillRect l="-7500" t="-3488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Multiply 83">
            <a:extLst>
              <a:ext uri="{FF2B5EF4-FFF2-40B4-BE49-F238E27FC236}">
                <a16:creationId xmlns:a16="http://schemas.microsoft.com/office/drawing/2014/main" id="{4EDAB01E-0916-4047-AB76-6C379A10DF54}"/>
              </a:ext>
            </a:extLst>
          </p:cNvPr>
          <p:cNvSpPr/>
          <p:nvPr/>
        </p:nvSpPr>
        <p:spPr>
          <a:xfrm>
            <a:off x="2390478" y="4914221"/>
            <a:ext cx="485375" cy="585961"/>
          </a:xfrm>
          <a:prstGeom prst="mathMultiply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Multiply 84">
            <a:extLst>
              <a:ext uri="{FF2B5EF4-FFF2-40B4-BE49-F238E27FC236}">
                <a16:creationId xmlns:a16="http://schemas.microsoft.com/office/drawing/2014/main" id="{0CA4AE50-DFDB-904F-9C1A-D951080B4E0B}"/>
              </a:ext>
            </a:extLst>
          </p:cNvPr>
          <p:cNvSpPr/>
          <p:nvPr/>
        </p:nvSpPr>
        <p:spPr>
          <a:xfrm>
            <a:off x="4152051" y="4913226"/>
            <a:ext cx="485375" cy="585961"/>
          </a:xfrm>
          <a:prstGeom prst="mathMultiply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09E405A-3838-8949-AC5F-EC8C38CC0557}"/>
              </a:ext>
            </a:extLst>
          </p:cNvPr>
          <p:cNvSpPr/>
          <p:nvPr/>
        </p:nvSpPr>
        <p:spPr>
          <a:xfrm>
            <a:off x="3433833" y="5009977"/>
            <a:ext cx="436283" cy="394447"/>
          </a:xfrm>
          <a:prstGeom prst="ellipse">
            <a:avLst/>
          </a:prstGeom>
          <a:solidFill>
            <a:srgbClr val="FF0000">
              <a:alpha val="1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FF7B2C-50B5-F748-BD94-E9EA99DB9AB2}"/>
                  </a:ext>
                </a:extLst>
              </p:cNvPr>
              <p:cNvSpPr txBox="1"/>
              <p:nvPr/>
            </p:nvSpPr>
            <p:spPr>
              <a:xfrm>
                <a:off x="6096000" y="3377768"/>
                <a:ext cx="5917393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Early termination</a:t>
                </a:r>
                <a:r>
                  <a:rPr lang="en-US" sz="2200" dirty="0"/>
                  <a:t> of QP solvers in B&amp;B: aim to prune node without need to solve convex QP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If dual feasible objective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(⋅)&gt;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𝑈𝐵</m:t>
                    </m:r>
                  </m:oMath>
                </a14:m>
                <a:r>
                  <a:rPr lang="en-US" sz="2200" dirty="0"/>
                  <a:t>, </a:t>
                </a:r>
              </a:p>
              <a:p>
                <a:r>
                  <a:rPr lang="en-US" sz="2200" dirty="0"/>
                  <a:t>     then primal optimal objective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𝑈𝐵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/>
              </a:p>
              <a:p>
                <a:endParaRPr lang="en-US" sz="2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Terminate the QP solver before convergence.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200" dirty="0"/>
                  <a:t>Also effective in detecting primal infeasibility.</a:t>
                </a: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FF7B2C-50B5-F748-BD94-E9EA99DB9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77768"/>
                <a:ext cx="5917393" cy="2800767"/>
              </a:xfrm>
              <a:prstGeom prst="rect">
                <a:avLst/>
              </a:prstGeom>
              <a:blipFill>
                <a:blip r:embed="rId31"/>
                <a:stretch>
                  <a:fillRect l="-1499" t="-901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FF20278-EB3C-FB44-A11A-1A91E1CF75F3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933068" y="4858276"/>
            <a:ext cx="3413281" cy="3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build="p"/>
      <p:bldP spid="30" grpId="0" animBg="1"/>
      <p:bldP spid="31" grpId="0" build="p"/>
      <p:bldP spid="34" grpId="0" animBg="1"/>
      <p:bldP spid="35" grpId="0" build="p"/>
      <p:bldP spid="36" grpId="0" animBg="1"/>
      <p:bldP spid="37" grpId="0" build="p"/>
      <p:bldP spid="38" grpId="0" animBg="1"/>
      <p:bldP spid="39" grpId="0" build="p"/>
      <p:bldP spid="49" grpId="0" animBg="1"/>
      <p:bldP spid="50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2" grpId="0" build="p"/>
      <p:bldP spid="63" grpId="0" build="p"/>
      <p:bldP spid="64" grpId="0" build="p"/>
      <p:bldP spid="65" grpId="0" build="p"/>
      <p:bldP spid="66" grpId="0" build="p"/>
      <p:bldP spid="67" grpId="0" build="p"/>
      <p:bldP spid="68" grpId="0" build="p"/>
      <p:bldP spid="69" grpId="0" build="p"/>
      <p:bldP spid="70" grpId="0" build="p"/>
      <p:bldP spid="71" grpId="0" build="p"/>
      <p:bldP spid="72" grpId="0" build="p"/>
      <p:bldP spid="73" grpId="0" build="p"/>
      <p:bldP spid="74" grpId="0" build="p"/>
      <p:bldP spid="75" grpId="0" build="p"/>
      <p:bldP spid="76" grpId="0" build="p"/>
      <p:bldP spid="77" grpId="0" build="p"/>
      <p:bldP spid="78" grpId="0" build="p"/>
      <p:bldP spid="79" grpId="0" build="p"/>
      <p:bldP spid="80" grpId="0" build="p"/>
      <p:bldP spid="81" grpId="0" build="p"/>
      <p:bldP spid="84" grpId="0" animBg="1"/>
      <p:bldP spid="85" grpId="0" animBg="1"/>
      <p:bldP spid="86" grpId="0" animBg="1"/>
      <p:bldP spid="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709D4-D644-3B43-9B63-8912D354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QP Formulations and Infeasible IPM Solver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C45F-AFEF-E64C-AFBA-A70AFC4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00ED6-9540-1047-8260-73C397BF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01528-6B13-3149-B82A-9725E903AC28}"/>
              </a:ext>
            </a:extLst>
          </p:cNvPr>
          <p:cNvSpPr txBox="1"/>
          <p:nvPr/>
        </p:nvSpPr>
        <p:spPr>
          <a:xfrm>
            <a:off x="628154" y="965020"/>
            <a:ext cx="4216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Primal QP Formulation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22A60-6E4F-AB4E-A3D8-C35083048108}"/>
              </a:ext>
            </a:extLst>
          </p:cNvPr>
          <p:cNvSpPr txBox="1"/>
          <p:nvPr/>
        </p:nvSpPr>
        <p:spPr>
          <a:xfrm>
            <a:off x="5939625" y="965020"/>
            <a:ext cx="4216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Dual QP Formulation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62D88-7F51-B048-845C-51E886DBE0F4}"/>
              </a:ext>
            </a:extLst>
          </p:cNvPr>
          <p:cNvSpPr txBox="1"/>
          <p:nvPr/>
        </p:nvSpPr>
        <p:spPr>
          <a:xfrm>
            <a:off x="628154" y="3155409"/>
            <a:ext cx="531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Infeasible IPM: </a:t>
            </a:r>
            <a:r>
              <a:rPr lang="en-US" sz="2400" dirty="0"/>
              <a:t>Newton-type iteration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B2E017-0ED6-A448-BC20-F83C70158AA5}"/>
              </a:ext>
            </a:extLst>
          </p:cNvPr>
          <p:cNvSpPr txBox="1"/>
          <p:nvPr/>
        </p:nvSpPr>
        <p:spPr>
          <a:xfrm>
            <a:off x="5730439" y="3155409"/>
            <a:ext cx="6363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Problem: </a:t>
            </a:r>
            <a:r>
              <a:rPr lang="en-US" sz="2400" dirty="0"/>
              <a:t>infeasible IPM iterations generally do not satisfy dual feasibility until convergence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b="1" dirty="0"/>
              <a:t>Proposed solution: </a:t>
            </a:r>
            <a:r>
              <a:rPr lang="en-US" sz="2400" dirty="0"/>
              <a:t>computationally efficient projection to obtain dual feasible solution guess for early termination of infeasible IPMs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3048F-8229-9843-8788-7FA3AC2EC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5" y="1338716"/>
            <a:ext cx="4307205" cy="1320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0862B-A8E8-D84D-80C6-B6949D54B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625" y="1338716"/>
            <a:ext cx="4965065" cy="1449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2CFDE9-BAFB-134C-8FD2-6D0EE0A38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6149" y="719887"/>
            <a:ext cx="2708910" cy="3429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BA2FFF-C0CF-EE46-99D4-E0DBAA0F6AC7}"/>
              </a:ext>
            </a:extLst>
          </p:cNvPr>
          <p:cNvCxnSpPr>
            <a:cxnSpLocks/>
          </p:cNvCxnSpPr>
          <p:nvPr/>
        </p:nvCxnSpPr>
        <p:spPr>
          <a:xfrm flipV="1">
            <a:off x="8912101" y="1196369"/>
            <a:ext cx="194423" cy="241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>
            <a:extLst>
              <a:ext uri="{FF2B5EF4-FFF2-40B4-BE49-F238E27FC236}">
                <a16:creationId xmlns:a16="http://schemas.microsoft.com/office/drawing/2014/main" id="{8DE52463-5F56-7746-B310-A69602BC28E5}"/>
              </a:ext>
            </a:extLst>
          </p:cNvPr>
          <p:cNvSpPr/>
          <p:nvPr/>
        </p:nvSpPr>
        <p:spPr>
          <a:xfrm rot="16200000">
            <a:off x="8376029" y="4125347"/>
            <a:ext cx="369574" cy="2773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31D44E-0701-2347-8FFB-6677A4CFD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37" y="3662293"/>
            <a:ext cx="4518660" cy="1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0CC216-1C94-DA47-8E85-CAE1821BFC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896" y="791959"/>
                <a:ext cx="11576304" cy="58776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Equality-constrained optimization for minimum-norm projection on constraint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br>
                  <a:rPr lang="en-US" sz="2000" dirty="0"/>
                </a:br>
                <a:r>
                  <a:rPr lang="en-US" sz="2000" dirty="0"/>
                  <a:t>but projection does not guarantee nonnegativity of Lagrange multipliers, i.e.,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br>
                  <a:rPr lang="en-US" sz="2000" dirty="0"/>
                </a:br>
                <a:r>
                  <a:rPr lang="en-US" sz="2000" b="1" dirty="0"/>
                  <a:t>Proposed approach</a:t>
                </a:r>
                <a:r>
                  <a:rPr lang="en-US" sz="2000" dirty="0"/>
                  <a:t>: modified optimization problem for projection on constraint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br>
                  <a:rPr lang="en-US" sz="2000" dirty="0"/>
                </a:b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0CC216-1C94-DA47-8E85-CAE1821BFC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896" y="791959"/>
                <a:ext cx="11576304" cy="5877643"/>
              </a:xfrm>
              <a:blipFill>
                <a:blip r:embed="rId3"/>
                <a:stretch>
                  <a:fillRect l="-548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20709D4-D644-3B43-9B63-8912D354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Infeasible IPM: Projection to Dual Feasibility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C45F-AFEF-E64C-AFBA-A70AFC4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00ED6-9540-1047-8260-73C397BF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FE51C-4BB6-EF41-B7EE-20E18ED18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25" y="1130741"/>
            <a:ext cx="3346450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3915EB-B5D6-1C42-A33A-02633F8CB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3475054"/>
            <a:ext cx="4978400" cy="1276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: Rounded Corners 17">
            <a:extLst>
              <a:ext uri="{FF2B5EF4-FFF2-40B4-BE49-F238E27FC236}">
                <a16:creationId xmlns:a16="http://schemas.microsoft.com/office/drawing/2014/main" id="{C98E89C6-7260-9749-95EF-178368CC2FEC}"/>
              </a:ext>
            </a:extLst>
          </p:cNvPr>
          <p:cNvSpPr/>
          <p:nvPr/>
        </p:nvSpPr>
        <p:spPr>
          <a:xfrm flipH="1">
            <a:off x="4574374" y="3476580"/>
            <a:ext cx="1328365" cy="620097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unrise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stomShape 5">
                <a:extLst>
                  <a:ext uri="{FF2B5EF4-FFF2-40B4-BE49-F238E27FC236}">
                    <a16:creationId xmlns:a16="http://schemas.microsoft.com/office/drawing/2014/main" id="{9E2708CC-4904-C047-AA0A-91E46A86CE08}"/>
                  </a:ext>
                </a:extLst>
              </p:cNvPr>
              <p:cNvSpPr/>
              <p:nvPr/>
            </p:nvSpPr>
            <p:spPr>
              <a:xfrm>
                <a:off x="6536960" y="3367104"/>
                <a:ext cx="5655040" cy="20519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Indirectly enforces </a:t>
                </a:r>
                <a:r>
                  <a:rPr lang="en-US" sz="2000" b="1" spc="-1" dirty="0">
                    <a:uFill>
                      <a:solidFill>
                        <a:srgbClr val="FFFFFF"/>
                      </a:solidFill>
                    </a:uFill>
                  </a:rPr>
                  <a:t>positivity</a:t>
                </a:r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constraints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</a:br>
                <a:r>
                  <a:rPr lang="en-US" sz="2000" b="1" spc="-1" dirty="0">
                    <a:uFill>
                      <a:solidFill>
                        <a:srgbClr val="FFFFFF"/>
                      </a:solidFill>
                    </a:uFill>
                  </a:rPr>
                  <a:t>Active</a:t>
                </a:r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inequality constraints: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pc="-1" smtClean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pc="-1" smtClean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pc="-1" dirty="0" smtClean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pc="-1" dirty="0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dirty="0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pc="-1" dirty="0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pc="-1" dirty="0" smtClean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pc="-1" dirty="0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pc="-1" dirty="0" smtClean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pc="-1" dirty="0" smtClean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pc="-1" dirty="0" smtClean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pc="-1" dirty="0" smtClean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pc="-1" dirty="0" smtClean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pc="-1" dirty="0" smtClean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000" b="0" i="1" spc="-1" dirty="0" smtClean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 (small penalty)</a:t>
                </a:r>
              </a:p>
              <a:p>
                <a:r>
                  <a:rPr lang="en-US" sz="2000" b="1" spc="-1" dirty="0">
                    <a:uFill>
                      <a:solidFill>
                        <a:srgbClr val="FFFFFF"/>
                      </a:solidFill>
                    </a:uFill>
                  </a:rPr>
                  <a:t>Inactive</a:t>
                </a:r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inequality constraints: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spc="-1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 spc="-1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spc="-1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 spc="-1" dirty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pc="-1" dirty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pc="-1" dirty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 spc="-1" dirty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spc="-1" dirty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pc="-1" dirty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pc="-1" dirty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pc="-1" dirty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 spc="-1" dirty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pc="-1" dirty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pc="-1" dirty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 spc="-1" dirty="0"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2000" i="1" spc="-1" dirty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pc="-1" dirty="0" smtClean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spc="-1" dirty="0">
                    <a:uFill>
                      <a:solidFill>
                        <a:srgbClr val="FFFFFF"/>
                      </a:solidFill>
                    </a:uFill>
                  </a:rPr>
                  <a:t> (large penalty)</a:t>
                </a:r>
              </a:p>
            </p:txBody>
          </p:sp>
        </mc:Choice>
        <mc:Fallback xmlns="">
          <p:sp>
            <p:nvSpPr>
              <p:cNvPr id="12" name="CustomShape 5">
                <a:extLst>
                  <a:ext uri="{FF2B5EF4-FFF2-40B4-BE49-F238E27FC236}">
                    <a16:creationId xmlns:a16="http://schemas.microsoft.com/office/drawing/2014/main" id="{9E2708CC-4904-C047-AA0A-91E46A86C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960" y="3367104"/>
                <a:ext cx="5655040" cy="2051974"/>
              </a:xfrm>
              <a:prstGeom prst="rect">
                <a:avLst/>
              </a:prstGeom>
              <a:blipFill>
                <a:blip r:embed="rId6"/>
                <a:stretch>
                  <a:fillRect l="-1119" t="-12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FC8E465-72C3-7246-A782-3C6F89426332}"/>
              </a:ext>
            </a:extLst>
          </p:cNvPr>
          <p:cNvGrpSpPr/>
          <p:nvPr/>
        </p:nvGrpSpPr>
        <p:grpSpPr>
          <a:xfrm>
            <a:off x="629920" y="4888190"/>
            <a:ext cx="5384800" cy="404525"/>
            <a:chOff x="629920" y="4809462"/>
            <a:chExt cx="5384800" cy="4045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837A841-A68A-1D4E-8550-ED8E981C4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9920" y="4832987"/>
              <a:ext cx="2735580" cy="3530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6903640-CCEE-1C4C-AAFA-582459E6FA50}"/>
                    </a:ext>
                  </a:extLst>
                </p:cNvPr>
                <p:cNvSpPr txBox="1"/>
                <p:nvPr/>
              </p:nvSpPr>
              <p:spPr>
                <a:xfrm>
                  <a:off x="3365500" y="4809462"/>
                  <a:ext cx="609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6903640-CCEE-1C4C-AAFA-582459E6F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5500" y="4809462"/>
                  <a:ext cx="609600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10A580-27BE-0D4C-95D4-29B0FA7E7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75100" y="4832987"/>
              <a:ext cx="203962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1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709D4-D644-3B43-9B63-8912D354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Infeasible IPM: Projection to Dual Feasibility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C45F-AFEF-E64C-AFBA-A70AFC4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00ED6-9540-1047-8260-73C397BF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7B51B0-947B-C944-B729-0681573B051D}"/>
              </a:ext>
            </a:extLst>
          </p:cNvPr>
          <p:cNvSpPr/>
          <p:nvPr/>
        </p:nvSpPr>
        <p:spPr>
          <a:xfrm>
            <a:off x="1328965" y="2623132"/>
            <a:ext cx="6735743" cy="148573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is </a:t>
            </a:r>
            <a:r>
              <a:rPr lang="en-US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equivalent</a:t>
            </a: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 to solving KKT system to compute Newton-type search direction</a:t>
            </a:r>
            <a:b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95B9C3-A817-CE42-A692-EE15C28C1ED6}"/>
                  </a:ext>
                </a:extLst>
              </p:cNvPr>
              <p:cNvSpPr txBox="1"/>
              <p:nvPr/>
            </p:nvSpPr>
            <p:spPr>
              <a:xfrm rot="5400000">
                <a:off x="4387121" y="4078091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C95B9C3-A817-CE42-A692-EE15C28C1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387121" y="4078091"/>
                <a:ext cx="6096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4A46A4-DF2B-6148-AD19-7C3892823ACF}"/>
                  </a:ext>
                </a:extLst>
              </p:cNvPr>
              <p:cNvSpPr/>
              <p:nvPr/>
            </p:nvSpPr>
            <p:spPr>
              <a:xfrm>
                <a:off x="1319140" y="4508974"/>
                <a:ext cx="6745568" cy="1825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1858" tIns="50929" rIns="101858" bIns="50929" anchor="ctr"/>
              <a:lstStyle/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is </a:t>
                </a:r>
                <a:r>
                  <a:rPr lang="en-US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equivalent</a:t>
                </a:r>
                <a:r>
                  <a:rPr 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to solving </a:t>
                </a:r>
                <a:r>
                  <a:rPr lang="en-US" sz="1600" b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reduced</a:t>
                </a:r>
                <a:r>
                  <a:rPr 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KKT system to compute search direction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Δz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which is used to compute projection step for Lagrange multipliers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16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endPara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4A46A4-DF2B-6148-AD19-7C3892823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140" y="4508974"/>
                <a:ext cx="6745568" cy="1825440"/>
              </a:xfrm>
              <a:prstGeom prst="rect">
                <a:avLst/>
              </a:prstGeom>
              <a:blipFill>
                <a:blip r:embed="rId4"/>
                <a:stretch>
                  <a:fillRect t="-2055"/>
                </a:stretch>
              </a:blipFill>
              <a:ln w="12700">
                <a:solidFill>
                  <a:schemeClr val="accent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FBC540E-2E6D-2941-BF96-CE618F65C5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17" b="8733"/>
          <a:stretch/>
        </p:blipFill>
        <p:spPr>
          <a:xfrm>
            <a:off x="2875857" y="4820212"/>
            <a:ext cx="4771390" cy="609602"/>
          </a:xfrm>
          <a:prstGeom prst="rect">
            <a:avLst/>
          </a:prstGeom>
        </p:spPr>
      </p:pic>
      <p:pic>
        <p:nvPicPr>
          <p:cNvPr id="17" name="Picture 16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C42ECBDE-85A6-5D4A-AF63-BE699075BB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68" b="8932"/>
          <a:stretch/>
        </p:blipFill>
        <p:spPr>
          <a:xfrm>
            <a:off x="3135572" y="2980118"/>
            <a:ext cx="4556760" cy="10882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C30BCE5-0FB5-9B4F-987F-5187F06191AF}"/>
              </a:ext>
            </a:extLst>
          </p:cNvPr>
          <p:cNvSpPr/>
          <p:nvPr/>
        </p:nvSpPr>
        <p:spPr>
          <a:xfrm>
            <a:off x="1319139" y="859174"/>
            <a:ext cx="6745568" cy="143664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58" tIns="50929" rIns="101858" bIns="50929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  <a:t>Solve equality-constrained optimization problem to compute </a:t>
            </a:r>
            <a:r>
              <a:rPr lang="en-US" sz="1600" b="1" dirty="0">
                <a:solidFill>
                  <a:schemeClr val="tx1"/>
                </a:solidFill>
                <a:cs typeface="Times New Roman" panose="02020603050405020304" pitchFamily="18" charset="0"/>
              </a:rPr>
              <a:t>projection step</a:t>
            </a:r>
            <a:br>
              <a:rPr lang="en-US" sz="16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9249B0-4FBF-8044-8122-6F6147E0C9FE}"/>
                  </a:ext>
                </a:extLst>
              </p:cNvPr>
              <p:cNvSpPr txBox="1"/>
              <p:nvPr/>
            </p:nvSpPr>
            <p:spPr>
              <a:xfrm rot="5400000">
                <a:off x="4387122" y="2227180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29249B0-4FBF-8044-8122-6F6147E0C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387122" y="2227180"/>
                <a:ext cx="6096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0A1F95C0-E086-C64B-BE84-F0A2617A5A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289" b="5395"/>
          <a:stretch/>
        </p:blipFill>
        <p:spPr>
          <a:xfrm>
            <a:off x="2833681" y="1171502"/>
            <a:ext cx="4640580" cy="1070008"/>
          </a:xfrm>
          <a:prstGeom prst="rect">
            <a:avLst/>
          </a:prstGeom>
        </p:spPr>
      </p:pic>
      <p:pic>
        <p:nvPicPr>
          <p:cNvPr id="34" name="Picture 33" descr="A picture containing shape&#10;&#10;Description automatically generated">
            <a:extLst>
              <a:ext uri="{FF2B5EF4-FFF2-40B4-BE49-F238E27FC236}">
                <a16:creationId xmlns:a16="http://schemas.microsoft.com/office/drawing/2014/main" id="{ADAE2EC6-510E-CA4F-9543-B9CA8442AE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600"/>
          <a:stretch/>
        </p:blipFill>
        <p:spPr>
          <a:xfrm>
            <a:off x="3278761" y="5724454"/>
            <a:ext cx="2971091" cy="477355"/>
          </a:xfrm>
          <a:prstGeom prst="rect">
            <a:avLst/>
          </a:prstGeom>
        </p:spPr>
      </p:pic>
      <p:sp>
        <p:nvSpPr>
          <p:cNvPr id="35" name="Rectangle: Rounded Corners 17">
            <a:extLst>
              <a:ext uri="{FF2B5EF4-FFF2-40B4-BE49-F238E27FC236}">
                <a16:creationId xmlns:a16="http://schemas.microsoft.com/office/drawing/2014/main" id="{BAADC5E0-37D8-DD46-8C62-326F9655557E}"/>
              </a:ext>
            </a:extLst>
          </p:cNvPr>
          <p:cNvSpPr/>
          <p:nvPr/>
        </p:nvSpPr>
        <p:spPr>
          <a:xfrm flipH="1">
            <a:off x="3069944" y="4814964"/>
            <a:ext cx="2971091" cy="620097"/>
          </a:xfrm>
          <a:prstGeom prst="roundRect">
            <a:avLst/>
          </a:prstGeom>
          <a:noFill/>
          <a:ln w="38100">
            <a:solidFill>
              <a:schemeClr val="tx2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sunrise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6FB04A16-3C23-DF46-857D-9339F23CE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451" y="4703374"/>
            <a:ext cx="3336097" cy="1436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can </a:t>
            </a:r>
            <a:r>
              <a:rPr lang="en-US" sz="2000" b="1" dirty="0"/>
              <a:t>reuse</a:t>
            </a:r>
            <a:r>
              <a:rPr lang="en-US" sz="2000" dirty="0"/>
              <a:t> the KKT matrix factorization between IPM iterations and projection steps</a:t>
            </a:r>
            <a:br>
              <a:rPr lang="en-US" sz="2000" dirty="0"/>
            </a:br>
            <a:r>
              <a:rPr lang="en-US" sz="2000" dirty="0"/>
              <a:t>for </a:t>
            </a:r>
            <a:r>
              <a:rPr lang="en-US" sz="2000" b="1" dirty="0"/>
              <a:t>computational efficiency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956D37D-DC90-6842-BC94-E62D4313B0E8}"/>
              </a:ext>
            </a:extLst>
          </p:cNvPr>
          <p:cNvCxnSpPr>
            <a:cxnSpLocks/>
          </p:cNvCxnSpPr>
          <p:nvPr/>
        </p:nvCxnSpPr>
        <p:spPr>
          <a:xfrm>
            <a:off x="7952735" y="5311066"/>
            <a:ext cx="3293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F70CC831-2F57-4045-A8B2-F8CFDE6FBE75}"/>
              </a:ext>
            </a:extLst>
          </p:cNvPr>
          <p:cNvSpPr txBox="1">
            <a:spLocks/>
          </p:cNvSpPr>
          <p:nvPr/>
        </p:nvSpPr>
        <p:spPr>
          <a:xfrm>
            <a:off x="8402451" y="2762813"/>
            <a:ext cx="3693359" cy="1436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Projection corresponds to IPM iteration with different right-hand side: obtain dual feasibility while maintaining optimality conditions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777D8A6-960B-224D-82CF-0423C6BFF5D3}"/>
              </a:ext>
            </a:extLst>
          </p:cNvPr>
          <p:cNvCxnSpPr>
            <a:cxnSpLocks/>
          </p:cNvCxnSpPr>
          <p:nvPr/>
        </p:nvCxnSpPr>
        <p:spPr>
          <a:xfrm>
            <a:off x="7952735" y="3366001"/>
            <a:ext cx="3293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1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build="p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0CC216-1C94-DA47-8E85-CAE1821BFC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896" y="770382"/>
                <a:ext cx="11576304" cy="6087618"/>
              </a:xfrm>
            </p:spPr>
            <p:txBody>
              <a:bodyPr/>
              <a:lstStyle/>
              <a:p>
                <a:r>
                  <a:rPr lang="en-US" sz="2000" b="1" dirty="0"/>
                  <a:t>Certificate</a:t>
                </a:r>
                <a:r>
                  <a:rPr lang="en-US" sz="2000" dirty="0"/>
                  <a:t> of primal infeasibility (i.e., unboundedness of dual)</a:t>
                </a:r>
                <a:br>
                  <a:rPr lang="en-US" sz="2000" dirty="0"/>
                </a:br>
                <a:r>
                  <a:rPr lang="en-US" sz="2000" dirty="0"/>
                  <a:t>the following set of equations is strictly infeasible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if and only if there exists a pair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such that (</a:t>
                </a:r>
                <a:r>
                  <a:rPr lang="en-US" sz="2000" b="1" dirty="0"/>
                  <a:t>Farkas’ lemma</a:t>
                </a:r>
                <a:r>
                  <a:rPr lang="en-US" sz="2000" dirty="0"/>
                  <a:t>)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Instead, our proposed early termination technique can be used</a:t>
                </a:r>
                <a:br>
                  <a:rPr lang="en-US" sz="2000" dirty="0"/>
                </a:br>
                <a:r>
                  <a:rPr lang="en-US" sz="2000" dirty="0"/>
                  <a:t>for infeasibility detection and requires limited computational cost</a:t>
                </a:r>
                <a:br>
                  <a:rPr lang="en-US" sz="2000" dirty="0"/>
                </a:br>
                <a:r>
                  <a:rPr lang="en-US" sz="2000" dirty="0"/>
                  <a:t>(projection based on reuse of KKT matrix factorization).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dirty="0"/>
                  <a:t>Intuition behind using </a:t>
                </a:r>
                <a:r>
                  <a:rPr lang="en-US" sz="2000" b="1" dirty="0"/>
                  <a:t>early termination for infeasibility detection</a:t>
                </a:r>
                <a:r>
                  <a:rPr lang="en-US" sz="2000" dirty="0"/>
                  <a:t>:</a:t>
                </a:r>
                <a:br>
                  <a:rPr lang="en-US" sz="2000" dirty="0"/>
                </a:br>
                <a:br>
                  <a:rPr lang="en-US" sz="1800" dirty="0"/>
                </a:br>
                <a:br>
                  <a:rPr lang="en-US" sz="1800" dirty="0"/>
                </a:br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            (proof: see paper)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0CC216-1C94-DA47-8E85-CAE1821BFC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896" y="770382"/>
                <a:ext cx="11576304" cy="6087618"/>
              </a:xfrm>
              <a:blipFill>
                <a:blip r:embed="rId3"/>
                <a:stretch>
                  <a:fillRect l="-438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20709D4-D644-3B43-9B63-8912D354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Termination of IPM: Infeasibility detection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C45F-AFEF-E64C-AFBA-A70AFC4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00ED6-9540-1047-8260-73C397BF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9DEBE2-FF89-5749-9711-532B0FA878C5}"/>
              </a:ext>
            </a:extLst>
          </p:cNvPr>
          <p:cNvGrpSpPr/>
          <p:nvPr/>
        </p:nvGrpSpPr>
        <p:grpSpPr>
          <a:xfrm>
            <a:off x="7999963" y="1495407"/>
            <a:ext cx="3785891" cy="3295421"/>
            <a:chOff x="8095213" y="1461884"/>
            <a:chExt cx="3785891" cy="3295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D0ADA12-DF68-9B49-959F-E177617137A8}"/>
                    </a:ext>
                  </a:extLst>
                </p:cNvPr>
                <p:cNvSpPr/>
                <p:nvPr/>
              </p:nvSpPr>
              <p:spPr>
                <a:xfrm>
                  <a:off x="9256426" y="2035849"/>
                  <a:ext cx="2196059" cy="3242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101858" tIns="50929" rIns="101858" bIns="50929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Evaluate dual objective value </a:t>
                  </a:r>
                  <a14:m>
                    <m:oMath xmlns:m="http://schemas.openxmlformats.org/officeDocument/2006/math">
                      <m:r>
                        <a:rPr lang="en-US" sz="1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endPara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D0ADA12-DF68-9B49-959F-E177617137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6426" y="2035849"/>
                  <a:ext cx="2196059" cy="3242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3A98B2-4555-8B4C-ADC6-9A9447D9C2D1}"/>
                </a:ext>
              </a:extLst>
            </p:cNvPr>
            <p:cNvGrpSpPr/>
            <p:nvPr/>
          </p:nvGrpSpPr>
          <p:grpSpPr>
            <a:xfrm>
              <a:off x="9315869" y="2591028"/>
              <a:ext cx="2069161" cy="520640"/>
              <a:chOff x="3429000" y="3657600"/>
              <a:chExt cx="3200400" cy="838200"/>
            </a:xfrm>
            <a:solidFill>
              <a:schemeClr val="bg1"/>
            </a:solidFill>
          </p:grpSpPr>
          <p:sp>
            <p:nvSpPr>
              <p:cNvPr id="26" name="Flowchart: Decision 16">
                <a:extLst>
                  <a:ext uri="{FF2B5EF4-FFF2-40B4-BE49-F238E27FC236}">
                    <a16:creationId xmlns:a16="http://schemas.microsoft.com/office/drawing/2014/main" id="{6618C6C7-DEA1-8244-9745-3C72F9CF6612}"/>
                  </a:ext>
                </a:extLst>
              </p:cNvPr>
              <p:cNvSpPr/>
              <p:nvPr/>
            </p:nvSpPr>
            <p:spPr>
              <a:xfrm>
                <a:off x="3429000" y="3657600"/>
                <a:ext cx="3200400" cy="838200"/>
              </a:xfrm>
              <a:prstGeom prst="flowChartDecision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01858" tIns="50929" rIns="101858" bIns="50929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1272B27A-A80B-5C47-9306-6991FBC8A75B}"/>
                      </a:ext>
                    </a:extLst>
                  </p:cNvPr>
                  <p:cNvSpPr txBox="1"/>
                  <p:nvPr/>
                </p:nvSpPr>
                <p:spPr>
                  <a:xfrm>
                    <a:off x="3986728" y="3809079"/>
                    <a:ext cx="2166508" cy="523219"/>
                  </a:xfrm>
                  <a:prstGeom prst="rect">
                    <a:avLst/>
                  </a:prstGeom>
                  <a:noFill/>
                  <a:ln w="127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01858" tIns="50929" rIns="101858" bIns="50929" anchor="ctr"/>
                  <a:lstStyle>
                    <a:defPPr>
                      <a:defRPr lang="en-US"/>
                    </a:defPPr>
                    <a:lvl1pPr algn="ctr">
                      <a:defRPr sz="1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𝑼𝑩</m:t>
                        </m:r>
                      </m:oMath>
                    </a14:m>
                    <a:r>
                      <a:rPr lang="en-US" dirty="0"/>
                      <a:t> AND</a:t>
                    </a:r>
                    <a:br>
                      <a:rPr lang="en-US" dirty="0"/>
                    </a:br>
                    <a:r>
                      <a:rPr lang="en-US" dirty="0"/>
                      <a:t>dual feasible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8D1E798-7C7D-EF49-9E9D-3FFD84BD5D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728" y="3809079"/>
                    <a:ext cx="2166508" cy="5232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1538" b="-23077"/>
                    </a:stretch>
                  </a:blipFill>
                  <a:ln w="1270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82AA6B-D3A6-FF46-875F-B3AF2B59CFDF}"/>
                </a:ext>
              </a:extLst>
            </p:cNvPr>
            <p:cNvSpPr txBox="1"/>
            <p:nvPr/>
          </p:nvSpPr>
          <p:spPr>
            <a:xfrm>
              <a:off x="10435336" y="3096405"/>
              <a:ext cx="763671" cy="246201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7F317C-9447-234D-977B-52D84C6E90DB}"/>
                </a:ext>
              </a:extLst>
            </p:cNvPr>
            <p:cNvSpPr txBox="1"/>
            <p:nvPr/>
          </p:nvSpPr>
          <p:spPr>
            <a:xfrm>
              <a:off x="9089276" y="2566040"/>
              <a:ext cx="763671" cy="246201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2BA30C1-27B7-8242-9E49-5C80664F176F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9009089" y="2851348"/>
              <a:ext cx="306780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BD30DDE-3238-FA46-B2A8-21E9F46AA0D0}"/>
                </a:ext>
              </a:extLst>
            </p:cNvPr>
            <p:cNvCxnSpPr>
              <a:cxnSpLocks/>
              <a:stCxn id="10" idx="2"/>
              <a:endCxn id="26" idx="0"/>
            </p:cNvCxnSpPr>
            <p:nvPr/>
          </p:nvCxnSpPr>
          <p:spPr>
            <a:xfrm flipH="1">
              <a:off x="10350450" y="2360090"/>
              <a:ext cx="4006" cy="23093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2DE273A-A301-1143-B061-D93CDEE5050A}"/>
                </a:ext>
              </a:extLst>
            </p:cNvPr>
            <p:cNvCxnSpPr>
              <a:cxnSpLocks/>
              <a:stCxn id="26" idx="2"/>
              <a:endCxn id="24" idx="0"/>
            </p:cNvCxnSpPr>
            <p:nvPr/>
          </p:nvCxnSpPr>
          <p:spPr>
            <a:xfrm>
              <a:off x="10350450" y="3111668"/>
              <a:ext cx="623" cy="25950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2FD03A04-FBFE-4F4F-B43E-C128052111EE}"/>
                </a:ext>
              </a:extLst>
            </p:cNvPr>
            <p:cNvSpPr/>
            <p:nvPr/>
          </p:nvSpPr>
          <p:spPr>
            <a:xfrm rot="13906071" flipH="1">
              <a:off x="10469737" y="3852962"/>
              <a:ext cx="328570" cy="24701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B4857C-3E59-7F40-A5FB-59897BD3E4C1}"/>
                </a:ext>
              </a:extLst>
            </p:cNvPr>
            <p:cNvSpPr/>
            <p:nvPr/>
          </p:nvSpPr>
          <p:spPr>
            <a:xfrm>
              <a:off x="8521907" y="4240592"/>
              <a:ext cx="1552589" cy="516713"/>
            </a:xfrm>
            <a:prstGeom prst="rect">
              <a:avLst/>
            </a:prstGeom>
            <a:solidFill>
              <a:srgbClr val="FF0000">
                <a:alpha val="9804"/>
              </a:srgb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58" tIns="50929" rIns="101858" bIns="50929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Optimal objective value is larger than upper bound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23FACC-D4C3-F644-98D7-1C5DA8164025}"/>
                </a:ext>
              </a:extLst>
            </p:cNvPr>
            <p:cNvSpPr/>
            <p:nvPr/>
          </p:nvSpPr>
          <p:spPr>
            <a:xfrm>
              <a:off x="10582685" y="4231322"/>
              <a:ext cx="1298419" cy="525983"/>
            </a:xfrm>
            <a:prstGeom prst="rect">
              <a:avLst/>
            </a:prstGeom>
            <a:solidFill>
              <a:srgbClr val="FF0000">
                <a:alpha val="9804"/>
              </a:srgb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58" tIns="50929" rIns="101858" bIns="50929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feasible solution </a:t>
              </a:r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exists to convex QP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B487B0-DC0E-DC49-930A-8EB75E739503}"/>
                </a:ext>
              </a:extLst>
            </p:cNvPr>
            <p:cNvSpPr txBox="1"/>
            <p:nvPr/>
          </p:nvSpPr>
          <p:spPr>
            <a:xfrm>
              <a:off x="10075325" y="3883445"/>
              <a:ext cx="529282" cy="246201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pPr algn="ctr"/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267146-B59D-9746-99C5-E27BD124E7CC}"/>
                </a:ext>
              </a:extLst>
            </p:cNvPr>
            <p:cNvSpPr/>
            <p:nvPr/>
          </p:nvSpPr>
          <p:spPr>
            <a:xfrm>
              <a:off x="9256426" y="1461884"/>
              <a:ext cx="2196059" cy="3361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858" tIns="50929" rIns="101858" bIns="50929"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 dual feasible solution guess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F5939F0-E1F8-4249-8EE1-D1405FC3B045}"/>
                </a:ext>
              </a:extLst>
            </p:cNvPr>
            <p:cNvCxnSpPr>
              <a:cxnSpLocks/>
              <a:stCxn id="21" idx="2"/>
              <a:endCxn id="10" idx="0"/>
            </p:cNvCxnSpPr>
            <p:nvPr/>
          </p:nvCxnSpPr>
          <p:spPr>
            <a:xfrm>
              <a:off x="10354456" y="1798034"/>
              <a:ext cx="0" cy="23781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6C88BB-4A06-7241-A520-6E3763146D2F}"/>
                </a:ext>
              </a:extLst>
            </p:cNvPr>
            <p:cNvSpPr txBox="1"/>
            <p:nvPr/>
          </p:nvSpPr>
          <p:spPr>
            <a:xfrm>
              <a:off x="8095213" y="2649339"/>
              <a:ext cx="927123" cy="400089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Continue QP iterations …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996A7A-6736-D94D-9261-19F945A1C805}"/>
                </a:ext>
              </a:extLst>
            </p:cNvPr>
            <p:cNvSpPr txBox="1"/>
            <p:nvPr/>
          </p:nvSpPr>
          <p:spPr>
            <a:xfrm>
              <a:off x="9662272" y="3371173"/>
              <a:ext cx="1377602" cy="400089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 termination 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convex QP solver</a:t>
              </a: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5C309596-5A54-2145-B3CE-B38AA70E233D}"/>
                </a:ext>
              </a:extLst>
            </p:cNvPr>
            <p:cNvSpPr/>
            <p:nvPr/>
          </p:nvSpPr>
          <p:spPr>
            <a:xfrm rot="7693929">
              <a:off x="9842715" y="3877782"/>
              <a:ext cx="328570" cy="24701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6341B401-5B45-B946-A376-5BF846EA72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146" y="4710581"/>
            <a:ext cx="5859249" cy="862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9AD958-2455-064F-AF94-77453F89D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6296" y="1412857"/>
            <a:ext cx="2012950" cy="381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BC0EDBA-6513-CB44-A830-D0B30E6F09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2171" y="2286841"/>
            <a:ext cx="4521200" cy="3810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182508-F85F-4F48-A0EB-9CA1A7EAC27E}"/>
              </a:ext>
            </a:extLst>
          </p:cNvPr>
          <p:cNvCxnSpPr>
            <a:cxnSpLocks/>
          </p:cNvCxnSpPr>
          <p:nvPr/>
        </p:nvCxnSpPr>
        <p:spPr>
          <a:xfrm>
            <a:off x="1314450" y="4959598"/>
            <a:ext cx="1530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0709D4-D644-3B43-9B63-8912D354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Termination of IPM: Algorithm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C45F-AFEF-E64C-AFBA-A70AFC4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00ED6-9540-1047-8260-73C397BF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E579-5BBD-4B7D-A710-B4119423AC8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BB434-8713-654F-A3B5-5F186BFF2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15" y="862477"/>
            <a:ext cx="5822950" cy="5492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FF4F46-2F3F-0D4B-9C99-F9D547C50825}"/>
              </a:ext>
            </a:extLst>
          </p:cNvPr>
          <p:cNvSpPr/>
          <p:nvPr/>
        </p:nvSpPr>
        <p:spPr>
          <a:xfrm>
            <a:off x="3689852" y="3505200"/>
            <a:ext cx="2171700" cy="374650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AE034-D391-504B-AC23-2B60C6F52BF6}"/>
              </a:ext>
            </a:extLst>
          </p:cNvPr>
          <p:cNvSpPr/>
          <p:nvPr/>
        </p:nvSpPr>
        <p:spPr>
          <a:xfrm>
            <a:off x="4025386" y="4324350"/>
            <a:ext cx="1683766" cy="37465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C2BC34-33DD-4840-A4E4-3134760E23D6}"/>
              </a:ext>
            </a:extLst>
          </p:cNvPr>
          <p:cNvSpPr/>
          <p:nvPr/>
        </p:nvSpPr>
        <p:spPr>
          <a:xfrm>
            <a:off x="6406635" y="4597400"/>
            <a:ext cx="1782429" cy="37465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B348D1-5C42-8F48-A915-B3BF818B9854}"/>
              </a:ext>
            </a:extLst>
          </p:cNvPr>
          <p:cNvSpPr/>
          <p:nvPr/>
        </p:nvSpPr>
        <p:spPr>
          <a:xfrm>
            <a:off x="3321552" y="1812364"/>
            <a:ext cx="1670050" cy="37465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7E09E-2F1A-AD40-8697-CB4D4F71CB05}"/>
              </a:ext>
            </a:extLst>
          </p:cNvPr>
          <p:cNvSpPr/>
          <p:nvPr/>
        </p:nvSpPr>
        <p:spPr>
          <a:xfrm>
            <a:off x="5296640" y="1842622"/>
            <a:ext cx="1917699" cy="344391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992FEB-FC43-EA43-8FB4-CD5B5BB46725}"/>
              </a:ext>
            </a:extLst>
          </p:cNvPr>
          <p:cNvSpPr/>
          <p:nvPr/>
        </p:nvSpPr>
        <p:spPr>
          <a:xfrm>
            <a:off x="6406635" y="2098114"/>
            <a:ext cx="1782429" cy="37465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B7E9D1-F246-E345-8C6A-163B257844A6}"/>
              </a:ext>
            </a:extLst>
          </p:cNvPr>
          <p:cNvCxnSpPr/>
          <p:nvPr/>
        </p:nvCxnSpPr>
        <p:spPr>
          <a:xfrm>
            <a:off x="4464552" y="2971800"/>
            <a:ext cx="1371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273654-6C2A-8148-A2B4-5D8A96477106}"/>
              </a:ext>
            </a:extLst>
          </p:cNvPr>
          <p:cNvCxnSpPr>
            <a:cxnSpLocks/>
          </p:cNvCxnSpPr>
          <p:nvPr/>
        </p:nvCxnSpPr>
        <p:spPr>
          <a:xfrm>
            <a:off x="8024397" y="2833105"/>
            <a:ext cx="3293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C8B363-0815-514F-A8A4-BF510DB91D9C}"/>
              </a:ext>
            </a:extLst>
          </p:cNvPr>
          <p:cNvSpPr txBox="1"/>
          <p:nvPr/>
        </p:nvSpPr>
        <p:spPr>
          <a:xfrm>
            <a:off x="8478390" y="2371635"/>
            <a:ext cx="361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projection is not needed in every IPM iteration, we evaluate dual </a:t>
            </a:r>
            <a:br>
              <a:rPr lang="en-US" dirty="0"/>
            </a:br>
            <a:r>
              <a:rPr lang="en-US" dirty="0"/>
              <a:t>objective and perform projection </a:t>
            </a:r>
            <a:r>
              <a:rPr lang="en-US" b="1" dirty="0"/>
              <a:t>only</a:t>
            </a:r>
            <a:r>
              <a:rPr lang="en-US" dirty="0"/>
              <a:t> when early termination is likely</a:t>
            </a:r>
          </a:p>
        </p:txBody>
      </p:sp>
    </p:spTree>
    <p:extLst>
      <p:ext uri="{BB962C8B-B14F-4D97-AF65-F5344CB8AC3E}">
        <p14:creationId xmlns:p14="http://schemas.microsoft.com/office/powerpoint/2010/main" val="32887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</p:bldLst>
  </p:timing>
</p:sld>
</file>

<file path=ppt/theme/theme1.xml><?xml version="1.0" encoding="utf-8"?>
<a:theme xmlns:a="http://schemas.openxmlformats.org/drawingml/2006/main" name="Title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80623F7-243B-3B47-AA7B-30902BF5DA7B}" vid="{00F302B8-8B8D-0F41-BBBC-608AE7F64D1D}"/>
    </a:ext>
  </a:extLst>
</a:theme>
</file>

<file path=ppt/theme/theme2.xml><?xml version="1.0" encoding="utf-8"?>
<a:theme xmlns:a="http://schemas.openxmlformats.org/drawingml/2006/main" name="Normal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80623F7-243B-3B47-AA7B-30902BF5DA7B}" vid="{1E9B42A1-F234-DE4D-A7B9-E652080618A7}"/>
    </a:ext>
  </a:extLst>
</a:theme>
</file>

<file path=ppt/theme/theme3.xml><?xml version="1.0" encoding="utf-8"?>
<a:theme xmlns:a="http://schemas.openxmlformats.org/drawingml/2006/main" name="Top Title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80623F7-243B-3B47-AA7B-30902BF5DA7B}" vid="{8D457AA5-6EAA-7946-8510-1CE3AF30CA4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Slide Master</Template>
  <TotalTime>3805</TotalTime>
  <Words>2087</Words>
  <Application>Microsoft Macintosh PowerPoint</Application>
  <PresentationFormat>Widescreen</PresentationFormat>
  <Paragraphs>273</Paragraphs>
  <Slides>15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Times New Roman</vt:lpstr>
      <vt:lpstr>Wingdings</vt:lpstr>
      <vt:lpstr>Title Slide Master</vt:lpstr>
      <vt:lpstr>Normal Slide Master</vt:lpstr>
      <vt:lpstr>Top Title Slide Master</vt:lpstr>
      <vt:lpstr>Early Termination of Convex QP Solvers in Mixed-Integer Model Predictive Control for Real-Time Decision Making</vt:lpstr>
      <vt:lpstr>Mixed-Integer MPC for Real-Time Decision Making</vt:lpstr>
      <vt:lpstr>Mixed-Integer MPC for Real-Time Decision Making (cont.)</vt:lpstr>
      <vt:lpstr>Branch-and-Bound Algorithm for MIQP</vt:lpstr>
      <vt:lpstr>QP Formulations and Infeasible IPM Solver</vt:lpstr>
      <vt:lpstr>Infeasible IPM: Projection to Dual Feasibility</vt:lpstr>
      <vt:lpstr>Infeasible IPM: Projection to Dual Feasibility (cont.)</vt:lpstr>
      <vt:lpstr>Early Termination of IPM: Infeasibility detection</vt:lpstr>
      <vt:lpstr>Early Termination of IPM: Algorithm Implementation</vt:lpstr>
      <vt:lpstr>Numerical Simulation: Real-Time Vehicle Decision Making</vt:lpstr>
      <vt:lpstr>Simulation Results: QP Calls and Total Iterations</vt:lpstr>
      <vt:lpstr>Simulation Results: Early Terminated versus Fully Solved QPs </vt:lpstr>
      <vt:lpstr>Simulation Results: Infeasibility Detection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Rien Quirynen/Rien Quirynen(ＭＥＲＬ/CA)</dc:creator>
  <cp:lastModifiedBy>Liang, Jiaming</cp:lastModifiedBy>
  <cp:revision>85</cp:revision>
  <dcterms:created xsi:type="dcterms:W3CDTF">2021-03-30T20:29:49Z</dcterms:created>
  <dcterms:modified xsi:type="dcterms:W3CDTF">2021-04-11T23:42:33Z</dcterms:modified>
</cp:coreProperties>
</file>